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5" r:id="rId1"/>
  </p:sldMasterIdLst>
  <p:sldIdLst>
    <p:sldId id="256" r:id="rId2"/>
    <p:sldId id="290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0" r:id="rId12"/>
    <p:sldId id="264" r:id="rId13"/>
    <p:sldId id="265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6" r:id="rId22"/>
    <p:sldId id="277" r:id="rId23"/>
    <p:sldId id="268" r:id="rId24"/>
    <p:sldId id="273" r:id="rId25"/>
    <p:sldId id="274" r:id="rId26"/>
    <p:sldId id="275" r:id="rId27"/>
    <p:sldId id="292" r:id="rId28"/>
    <p:sldId id="271" r:id="rId29"/>
    <p:sldId id="278" r:id="rId30"/>
    <p:sldId id="279" r:id="rId31"/>
    <p:sldId id="272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 autoAdjust="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Praku\Documents\ISE%20217\Project%201\Think%20Aloud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Praku\Documents\ISE%20217\Project%201\Think%20Aloud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tx1"/>
                </a:solidFill>
              </a:rPr>
              <a:t>Participants' Satisfaction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76222356921629"/>
          <c:y val="0.33243135729994749"/>
          <c:w val="0.80180241740773672"/>
          <c:h val="0.45198468902518363"/>
        </c:manualLayout>
      </c:layout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2BD-4EE4-A823-87F9C57C0D1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2BD-4EE4-A823-87F9C57C0D1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22BD-4EE4-A823-87F9C57C0D1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22BD-4EE4-A823-87F9C57C0D1D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22BD-4EE4-A823-87F9C57C0D1D}"/>
              </c:ext>
            </c:extLst>
          </c:dPt>
          <c:val>
            <c:numRef>
              <c:f>Sheet1!$L$2:$L$6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6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2BD-4EE4-A823-87F9C57C0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477620175"/>
        <c:axId val="1473851487"/>
      </c:barChart>
      <c:catAx>
        <c:axId val="147762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>
                    <a:solidFill>
                      <a:schemeClr val="tx1"/>
                    </a:solidFill>
                  </a:rPr>
                  <a:t>Participants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851487"/>
        <c:crosses val="autoZero"/>
        <c:auto val="1"/>
        <c:lblAlgn val="ctr"/>
        <c:lblOffset val="100"/>
        <c:noMultiLvlLbl val="0"/>
      </c:catAx>
      <c:valAx>
        <c:axId val="14738514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dirty="0">
                    <a:solidFill>
                      <a:schemeClr val="tx1"/>
                    </a:solidFill>
                  </a:rPr>
                  <a:t>Satisfaction Rating</a:t>
                </a:r>
              </a:p>
            </c:rich>
          </c:tx>
          <c:layout>
            <c:manualLayout>
              <c:xMode val="edge"/>
              <c:yMode val="edge"/>
              <c:x val="2.0092631745934765E-2"/>
              <c:y val="0.345227287894271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7620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1800" b="1">
                <a:solidFill>
                  <a:schemeClr val="tx1"/>
                </a:solidFill>
              </a:rPr>
              <a:t>PARTICIPANTS'</a:t>
            </a:r>
            <a:r>
              <a:rPr lang="en-IN" sz="1800" b="1" baseline="0">
                <a:solidFill>
                  <a:schemeClr val="tx1"/>
                </a:solidFill>
              </a:rPr>
              <a:t> USEFULNESS RATINGS</a:t>
            </a:r>
            <a:endParaRPr lang="en-IN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AF-41B6-B2C7-944561A0A91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AF-41B6-B2C7-944561A0A91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AF-41B6-B2C7-944561A0A91C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AF-41B6-B2C7-944561A0A91C}"/>
              </c:ext>
            </c:extLst>
          </c:dPt>
          <c:val>
            <c:numRef>
              <c:f>Sheet1!$N$2:$N$6</c:f>
              <c:numCache>
                <c:formatCode>General</c:formatCode>
                <c:ptCount val="5"/>
                <c:pt idx="0">
                  <c:v>8</c:v>
                </c:pt>
                <c:pt idx="1">
                  <c:v>6.5</c:v>
                </c:pt>
                <c:pt idx="2">
                  <c:v>7</c:v>
                </c:pt>
                <c:pt idx="3">
                  <c:v>8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AF-41B6-B2C7-944561A0A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0516351"/>
        <c:axId val="1483468719"/>
      </c:barChart>
      <c:catAx>
        <c:axId val="143051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b="1">
                    <a:solidFill>
                      <a:schemeClr val="tx1"/>
                    </a:solidFill>
                  </a:rPr>
                  <a:t>Participants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3468719"/>
        <c:crosses val="autoZero"/>
        <c:auto val="1"/>
        <c:lblAlgn val="ctr"/>
        <c:lblOffset val="100"/>
        <c:noMultiLvlLbl val="0"/>
      </c:catAx>
      <c:valAx>
        <c:axId val="148346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b="1">
                    <a:solidFill>
                      <a:schemeClr val="tx1"/>
                    </a:solidFill>
                  </a:rPr>
                  <a:t>Usefulness</a:t>
                </a:r>
                <a:r>
                  <a:rPr lang="en-IN" sz="1100" b="1" baseline="0">
                    <a:solidFill>
                      <a:schemeClr val="tx1"/>
                    </a:solidFill>
                  </a:rPr>
                  <a:t> Rating</a:t>
                </a:r>
                <a:endParaRPr lang="en-IN" sz="11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051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C3837-2C56-4A0E-B8D8-E7FB111B07EE}" type="doc">
      <dgm:prSet loTypeId="urn:microsoft.com/office/officeart/2016/7/layout/LinearArrowProcessNumbered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B52618-0141-460F-BCE1-AF5B6590B2DF}">
      <dgm:prSet custT="1"/>
      <dgm:spPr/>
      <dgm:t>
        <a:bodyPr/>
        <a:lstStyle/>
        <a:p>
          <a:pPr algn="ctr"/>
          <a:r>
            <a:rPr lang="en-US" sz="1400" dirty="0">
              <a:latin typeface="Cambria" panose="02040503050406030204" pitchFamily="18" charset="0"/>
              <a:ea typeface="Cambria" panose="02040503050406030204" pitchFamily="18" charset="0"/>
            </a:rPr>
            <a:t>First Impression Interview</a:t>
          </a:r>
        </a:p>
      </dgm:t>
    </dgm:pt>
    <dgm:pt modelId="{AEE3035C-A47A-4D14-8A12-FBFE28EBB021}" type="parTrans" cxnId="{C7C069E7-9E49-42E4-8868-D6973E8FAA69}">
      <dgm:prSet/>
      <dgm:spPr/>
      <dgm:t>
        <a:bodyPr/>
        <a:lstStyle/>
        <a:p>
          <a:endParaRPr lang="en-US"/>
        </a:p>
      </dgm:t>
    </dgm:pt>
    <dgm:pt modelId="{2C1A8FD4-99C5-4311-9291-21FD47751297}" type="sibTrans" cxnId="{C7C069E7-9E49-42E4-8868-D6973E8FAA6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194E0DA-C41C-4C36-AF0B-2B21B5189F44}">
      <dgm:prSet custT="1"/>
      <dgm:spPr/>
      <dgm:t>
        <a:bodyPr/>
        <a:lstStyle/>
        <a:p>
          <a:pPr algn="ctr"/>
          <a:r>
            <a:rPr lang="en-IN" sz="1400" dirty="0">
              <a:latin typeface="Cambria" panose="02040503050406030204" pitchFamily="18" charset="0"/>
              <a:ea typeface="Cambria" panose="02040503050406030204" pitchFamily="18" charset="0"/>
            </a:rPr>
            <a:t>Two open ended questions were asked to Participants showing the first view of the website.</a:t>
          </a:r>
          <a:endParaRPr lang="en-US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E96DECF-7C29-4E75-B983-E962E4DBDD69}" type="parTrans" cxnId="{74939B32-3F9C-49AF-9667-A9D3BF9EAA00}">
      <dgm:prSet/>
      <dgm:spPr/>
      <dgm:t>
        <a:bodyPr/>
        <a:lstStyle/>
        <a:p>
          <a:endParaRPr lang="en-US"/>
        </a:p>
      </dgm:t>
    </dgm:pt>
    <dgm:pt modelId="{02303573-715B-4CFF-B632-CAFD42966FFA}" type="sibTrans" cxnId="{74939B32-3F9C-49AF-9667-A9D3BF9EAA0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933581D-2E38-4821-810F-AD4BFDB56271}">
      <dgm:prSet custT="1"/>
      <dgm:spPr/>
      <dgm:t>
        <a:bodyPr/>
        <a:lstStyle/>
        <a:p>
          <a:pPr algn="ctr"/>
          <a:r>
            <a:rPr lang="en-IN" sz="1400" dirty="0">
              <a:latin typeface="Cambria" panose="02040503050406030204" pitchFamily="18" charset="0"/>
              <a:ea typeface="Cambria" panose="02040503050406030204" pitchFamily="18" charset="0"/>
            </a:rPr>
            <a:t>Expectations and score points were taken considering the features participants wish to have on the application.</a:t>
          </a:r>
          <a:endParaRPr lang="en-US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E37CEB0-0518-431B-99CF-CBA7B0A43298}" type="parTrans" cxnId="{B58A35C3-A50C-402D-B763-8565682582CF}">
      <dgm:prSet/>
      <dgm:spPr/>
      <dgm:t>
        <a:bodyPr/>
        <a:lstStyle/>
        <a:p>
          <a:endParaRPr lang="en-US"/>
        </a:p>
      </dgm:t>
    </dgm:pt>
    <dgm:pt modelId="{138BF657-46D2-4AAB-8882-BD30095EBD73}" type="sibTrans" cxnId="{B58A35C3-A50C-402D-B763-8565682582C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236F782-6233-4F76-9EF2-AC3C0A1B3A8F}" type="pres">
      <dgm:prSet presAssocID="{642C3837-2C56-4A0E-B8D8-E7FB111B07EE}" presName="linearFlow" presStyleCnt="0">
        <dgm:presLayoutVars>
          <dgm:dir/>
          <dgm:animLvl val="lvl"/>
          <dgm:resizeHandles val="exact"/>
        </dgm:presLayoutVars>
      </dgm:prSet>
      <dgm:spPr/>
    </dgm:pt>
    <dgm:pt modelId="{C70FFB74-42AD-40EC-AA3E-DAB0C646BF05}" type="pres">
      <dgm:prSet presAssocID="{26B52618-0141-460F-BCE1-AF5B6590B2DF}" presName="compositeNode" presStyleCnt="0"/>
      <dgm:spPr/>
    </dgm:pt>
    <dgm:pt modelId="{66689DB1-D91C-4DFD-A40B-CBBBA6F7566E}" type="pres">
      <dgm:prSet presAssocID="{26B52618-0141-460F-BCE1-AF5B6590B2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9432B99-E1E1-4AFD-A91F-738B5694583E}" type="pres">
      <dgm:prSet presAssocID="{26B52618-0141-460F-BCE1-AF5B6590B2DF}" presName="parSh" presStyleCnt="0"/>
      <dgm:spPr/>
    </dgm:pt>
    <dgm:pt modelId="{44C191F6-5FED-4C3A-9900-3BE087FD345B}" type="pres">
      <dgm:prSet presAssocID="{26B52618-0141-460F-BCE1-AF5B6590B2DF}" presName="lineNode" presStyleLbl="alignAccFollowNode1" presStyleIdx="0" presStyleCnt="9"/>
      <dgm:spPr/>
    </dgm:pt>
    <dgm:pt modelId="{5B97C6B7-6B11-4CEF-B0BB-3E54A6539C4F}" type="pres">
      <dgm:prSet presAssocID="{26B52618-0141-460F-BCE1-AF5B6590B2DF}" presName="lineArrowNode" presStyleLbl="alignAccFollowNode1" presStyleIdx="1" presStyleCnt="9"/>
      <dgm:spPr/>
    </dgm:pt>
    <dgm:pt modelId="{1A00F057-B96B-42E8-B272-CAA08078C1D2}" type="pres">
      <dgm:prSet presAssocID="{2C1A8FD4-99C5-4311-9291-21FD47751297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301C2BB2-E5FA-4309-B1A2-A9214447104E}" type="pres">
      <dgm:prSet presAssocID="{2C1A8FD4-99C5-4311-9291-21FD47751297}" presName="spacerBetweenCircleAndCallout" presStyleCnt="0">
        <dgm:presLayoutVars/>
      </dgm:prSet>
      <dgm:spPr/>
    </dgm:pt>
    <dgm:pt modelId="{7E7CD3BB-61F1-4804-BA2F-44207BBD3A8A}" type="pres">
      <dgm:prSet presAssocID="{26B52618-0141-460F-BCE1-AF5B6590B2DF}" presName="nodeText" presStyleLbl="alignAccFollowNode1" presStyleIdx="2" presStyleCnt="9">
        <dgm:presLayoutVars>
          <dgm:bulletEnabled val="1"/>
        </dgm:presLayoutVars>
      </dgm:prSet>
      <dgm:spPr/>
    </dgm:pt>
    <dgm:pt modelId="{82E34D82-D40C-4A27-85AE-F0377184E6C0}" type="pres">
      <dgm:prSet presAssocID="{2C1A8FD4-99C5-4311-9291-21FD47751297}" presName="sibTransComposite" presStyleCnt="0"/>
      <dgm:spPr/>
    </dgm:pt>
    <dgm:pt modelId="{5E89AA5E-7931-4502-90F1-0461F58F557D}" type="pres">
      <dgm:prSet presAssocID="{E194E0DA-C41C-4C36-AF0B-2B21B5189F44}" presName="compositeNode" presStyleCnt="0"/>
      <dgm:spPr/>
    </dgm:pt>
    <dgm:pt modelId="{BDEC9959-A6AF-482A-9A32-1ECFC8FE90DA}" type="pres">
      <dgm:prSet presAssocID="{E194E0DA-C41C-4C36-AF0B-2B21B5189F4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C863F6-8945-4B60-B6F4-0B4CF1489C48}" type="pres">
      <dgm:prSet presAssocID="{E194E0DA-C41C-4C36-AF0B-2B21B5189F44}" presName="parSh" presStyleCnt="0"/>
      <dgm:spPr/>
    </dgm:pt>
    <dgm:pt modelId="{BC478AD1-8DD2-4E27-9E25-FE96D3DF055C}" type="pres">
      <dgm:prSet presAssocID="{E194E0DA-C41C-4C36-AF0B-2B21B5189F44}" presName="lineNode" presStyleLbl="alignAccFollowNode1" presStyleIdx="3" presStyleCnt="9"/>
      <dgm:spPr/>
    </dgm:pt>
    <dgm:pt modelId="{BF19E751-DD79-4692-89E3-8EA3D0A4DCA2}" type="pres">
      <dgm:prSet presAssocID="{E194E0DA-C41C-4C36-AF0B-2B21B5189F44}" presName="lineArrowNode" presStyleLbl="alignAccFollowNode1" presStyleIdx="4" presStyleCnt="9"/>
      <dgm:spPr/>
    </dgm:pt>
    <dgm:pt modelId="{4B63F555-900C-4553-A5CF-2E7AAB66856C}" type="pres">
      <dgm:prSet presAssocID="{02303573-715B-4CFF-B632-CAFD42966FFA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2863FF7B-7613-46E8-B7D2-CD0A47F99736}" type="pres">
      <dgm:prSet presAssocID="{02303573-715B-4CFF-B632-CAFD42966FFA}" presName="spacerBetweenCircleAndCallout" presStyleCnt="0">
        <dgm:presLayoutVars/>
      </dgm:prSet>
      <dgm:spPr/>
    </dgm:pt>
    <dgm:pt modelId="{F42AFCD3-AA54-4470-97F4-8876AD9829DB}" type="pres">
      <dgm:prSet presAssocID="{E194E0DA-C41C-4C36-AF0B-2B21B5189F44}" presName="nodeText" presStyleLbl="alignAccFollowNode1" presStyleIdx="5" presStyleCnt="9">
        <dgm:presLayoutVars>
          <dgm:bulletEnabled val="1"/>
        </dgm:presLayoutVars>
      </dgm:prSet>
      <dgm:spPr/>
    </dgm:pt>
    <dgm:pt modelId="{07097291-E09E-450E-8431-B71AEF3010A5}" type="pres">
      <dgm:prSet presAssocID="{02303573-715B-4CFF-B632-CAFD42966FFA}" presName="sibTransComposite" presStyleCnt="0"/>
      <dgm:spPr/>
    </dgm:pt>
    <dgm:pt modelId="{531EE002-A277-4F6E-B614-58044F7620BA}" type="pres">
      <dgm:prSet presAssocID="{2933581D-2E38-4821-810F-AD4BFDB56271}" presName="compositeNode" presStyleCnt="0"/>
      <dgm:spPr/>
    </dgm:pt>
    <dgm:pt modelId="{FD9D6DBD-3397-4261-A7D2-5416E5F774AE}" type="pres">
      <dgm:prSet presAssocID="{2933581D-2E38-4821-810F-AD4BFDB5627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7A7099-18AF-4CB9-A9DB-6EFA1653EDF7}" type="pres">
      <dgm:prSet presAssocID="{2933581D-2E38-4821-810F-AD4BFDB56271}" presName="parSh" presStyleCnt="0"/>
      <dgm:spPr/>
    </dgm:pt>
    <dgm:pt modelId="{2336E8F7-C092-4C6C-9062-E85FF8169A41}" type="pres">
      <dgm:prSet presAssocID="{2933581D-2E38-4821-810F-AD4BFDB56271}" presName="lineNode" presStyleLbl="alignAccFollowNode1" presStyleIdx="6" presStyleCnt="9"/>
      <dgm:spPr/>
    </dgm:pt>
    <dgm:pt modelId="{3D64BF66-2603-4451-B143-A10FCC5D0335}" type="pres">
      <dgm:prSet presAssocID="{2933581D-2E38-4821-810F-AD4BFDB56271}" presName="lineArrowNode" presStyleLbl="alignAccFollowNode1" presStyleIdx="7" presStyleCnt="9"/>
      <dgm:spPr/>
    </dgm:pt>
    <dgm:pt modelId="{13B033AF-EA47-47DA-8CE1-C4272CBBD603}" type="pres">
      <dgm:prSet presAssocID="{138BF657-46D2-4AAB-8882-BD30095EBD7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319A89B2-49A0-4EDB-9622-E73A5F78B293}" type="pres">
      <dgm:prSet presAssocID="{138BF657-46D2-4AAB-8882-BD30095EBD73}" presName="spacerBetweenCircleAndCallout" presStyleCnt="0">
        <dgm:presLayoutVars/>
      </dgm:prSet>
      <dgm:spPr/>
    </dgm:pt>
    <dgm:pt modelId="{5BC84303-0EA6-4A18-999F-F4D1C2670C75}" type="pres">
      <dgm:prSet presAssocID="{2933581D-2E38-4821-810F-AD4BFDB56271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74939B32-3F9C-49AF-9667-A9D3BF9EAA00}" srcId="{642C3837-2C56-4A0E-B8D8-E7FB111B07EE}" destId="{E194E0DA-C41C-4C36-AF0B-2B21B5189F44}" srcOrd="1" destOrd="0" parTransId="{6E96DECF-7C29-4E75-B983-E962E4DBDD69}" sibTransId="{02303573-715B-4CFF-B632-CAFD42966FFA}"/>
    <dgm:cxn modelId="{1DD08152-61D7-41BA-82F2-8590D8B2E321}" type="presOf" srcId="{26B52618-0141-460F-BCE1-AF5B6590B2DF}" destId="{7E7CD3BB-61F1-4804-BA2F-44207BBD3A8A}" srcOrd="0" destOrd="0" presId="urn:microsoft.com/office/officeart/2016/7/layout/LinearArrowProcessNumbered"/>
    <dgm:cxn modelId="{48E4785F-2625-4C0B-AA93-3D9D63FEB064}" type="presOf" srcId="{E194E0DA-C41C-4C36-AF0B-2B21B5189F44}" destId="{F42AFCD3-AA54-4470-97F4-8876AD9829DB}" srcOrd="0" destOrd="0" presId="urn:microsoft.com/office/officeart/2016/7/layout/LinearArrowProcessNumbered"/>
    <dgm:cxn modelId="{52F6E963-CADB-43B4-A67A-5D58F99B7548}" type="presOf" srcId="{2C1A8FD4-99C5-4311-9291-21FD47751297}" destId="{1A00F057-B96B-42E8-B272-CAA08078C1D2}" srcOrd="0" destOrd="0" presId="urn:microsoft.com/office/officeart/2016/7/layout/LinearArrowProcessNumbered"/>
    <dgm:cxn modelId="{7165FF86-B6E9-4094-9EF9-1DE55BB2FE76}" type="presOf" srcId="{138BF657-46D2-4AAB-8882-BD30095EBD73}" destId="{13B033AF-EA47-47DA-8CE1-C4272CBBD603}" srcOrd="0" destOrd="0" presId="urn:microsoft.com/office/officeart/2016/7/layout/LinearArrowProcessNumbered"/>
    <dgm:cxn modelId="{B58A35C3-A50C-402D-B763-8565682582CF}" srcId="{642C3837-2C56-4A0E-B8D8-E7FB111B07EE}" destId="{2933581D-2E38-4821-810F-AD4BFDB56271}" srcOrd="2" destOrd="0" parTransId="{BE37CEB0-0518-431B-99CF-CBA7B0A43298}" sibTransId="{138BF657-46D2-4AAB-8882-BD30095EBD73}"/>
    <dgm:cxn modelId="{763A51C5-8E6E-47A4-BF2D-96975897D7F8}" type="presOf" srcId="{02303573-715B-4CFF-B632-CAFD42966FFA}" destId="{4B63F555-900C-4553-A5CF-2E7AAB66856C}" srcOrd="0" destOrd="0" presId="urn:microsoft.com/office/officeart/2016/7/layout/LinearArrowProcessNumbered"/>
    <dgm:cxn modelId="{C7C069E7-9E49-42E4-8868-D6973E8FAA69}" srcId="{642C3837-2C56-4A0E-B8D8-E7FB111B07EE}" destId="{26B52618-0141-460F-BCE1-AF5B6590B2DF}" srcOrd="0" destOrd="0" parTransId="{AEE3035C-A47A-4D14-8A12-FBFE28EBB021}" sibTransId="{2C1A8FD4-99C5-4311-9291-21FD47751297}"/>
    <dgm:cxn modelId="{FD1918EF-BCEB-4A7D-BAF1-744C0EDAB5DD}" type="presOf" srcId="{642C3837-2C56-4A0E-B8D8-E7FB111B07EE}" destId="{C236F782-6233-4F76-9EF2-AC3C0A1B3A8F}" srcOrd="0" destOrd="0" presId="urn:microsoft.com/office/officeart/2016/7/layout/LinearArrowProcessNumbered"/>
    <dgm:cxn modelId="{29E6A2F0-5742-45AD-86DF-0425263535D3}" type="presOf" srcId="{2933581D-2E38-4821-810F-AD4BFDB56271}" destId="{5BC84303-0EA6-4A18-999F-F4D1C2670C75}" srcOrd="0" destOrd="0" presId="urn:microsoft.com/office/officeart/2016/7/layout/LinearArrowProcessNumbered"/>
    <dgm:cxn modelId="{7246AD6D-D192-4FCA-911D-04E7B6C7D77D}" type="presParOf" srcId="{C236F782-6233-4F76-9EF2-AC3C0A1B3A8F}" destId="{C70FFB74-42AD-40EC-AA3E-DAB0C646BF05}" srcOrd="0" destOrd="0" presId="urn:microsoft.com/office/officeart/2016/7/layout/LinearArrowProcessNumbered"/>
    <dgm:cxn modelId="{79D5C4E7-A8EE-49D5-9A5D-DCF73370ACE4}" type="presParOf" srcId="{C70FFB74-42AD-40EC-AA3E-DAB0C646BF05}" destId="{66689DB1-D91C-4DFD-A40B-CBBBA6F7566E}" srcOrd="0" destOrd="0" presId="urn:microsoft.com/office/officeart/2016/7/layout/LinearArrowProcessNumbered"/>
    <dgm:cxn modelId="{F7DD4B7B-7CC1-4493-9D0F-C3727F82CA39}" type="presParOf" srcId="{C70FFB74-42AD-40EC-AA3E-DAB0C646BF05}" destId="{E9432B99-E1E1-4AFD-A91F-738B5694583E}" srcOrd="1" destOrd="0" presId="urn:microsoft.com/office/officeart/2016/7/layout/LinearArrowProcessNumbered"/>
    <dgm:cxn modelId="{B87AA654-B59B-47B2-86AD-3DF10AB44643}" type="presParOf" srcId="{E9432B99-E1E1-4AFD-A91F-738B5694583E}" destId="{44C191F6-5FED-4C3A-9900-3BE087FD345B}" srcOrd="0" destOrd="0" presId="urn:microsoft.com/office/officeart/2016/7/layout/LinearArrowProcessNumbered"/>
    <dgm:cxn modelId="{C0A37694-89C9-4422-93F7-A7DA820CF384}" type="presParOf" srcId="{E9432B99-E1E1-4AFD-A91F-738B5694583E}" destId="{5B97C6B7-6B11-4CEF-B0BB-3E54A6539C4F}" srcOrd="1" destOrd="0" presId="urn:microsoft.com/office/officeart/2016/7/layout/LinearArrowProcessNumbered"/>
    <dgm:cxn modelId="{888CCA5C-A0E1-44ED-AA47-7CC164618CF3}" type="presParOf" srcId="{E9432B99-E1E1-4AFD-A91F-738B5694583E}" destId="{1A00F057-B96B-42E8-B272-CAA08078C1D2}" srcOrd="2" destOrd="0" presId="urn:microsoft.com/office/officeart/2016/7/layout/LinearArrowProcessNumbered"/>
    <dgm:cxn modelId="{BA437652-F28F-42EB-87AB-809265F4596C}" type="presParOf" srcId="{E9432B99-E1E1-4AFD-A91F-738B5694583E}" destId="{301C2BB2-E5FA-4309-B1A2-A9214447104E}" srcOrd="3" destOrd="0" presId="urn:microsoft.com/office/officeart/2016/7/layout/LinearArrowProcessNumbered"/>
    <dgm:cxn modelId="{B01060EE-4F31-4B93-87B7-4964CAF6099F}" type="presParOf" srcId="{C70FFB74-42AD-40EC-AA3E-DAB0C646BF05}" destId="{7E7CD3BB-61F1-4804-BA2F-44207BBD3A8A}" srcOrd="2" destOrd="0" presId="urn:microsoft.com/office/officeart/2016/7/layout/LinearArrowProcessNumbered"/>
    <dgm:cxn modelId="{EE814180-498A-459F-8BF8-D99A2D862664}" type="presParOf" srcId="{C236F782-6233-4F76-9EF2-AC3C0A1B3A8F}" destId="{82E34D82-D40C-4A27-85AE-F0377184E6C0}" srcOrd="1" destOrd="0" presId="urn:microsoft.com/office/officeart/2016/7/layout/LinearArrowProcessNumbered"/>
    <dgm:cxn modelId="{0A462899-8659-4BB7-B8BD-06913D999FD1}" type="presParOf" srcId="{C236F782-6233-4F76-9EF2-AC3C0A1B3A8F}" destId="{5E89AA5E-7931-4502-90F1-0461F58F557D}" srcOrd="2" destOrd="0" presId="urn:microsoft.com/office/officeart/2016/7/layout/LinearArrowProcessNumbered"/>
    <dgm:cxn modelId="{10243504-9F3F-4361-ADF3-A78AC8B27E7D}" type="presParOf" srcId="{5E89AA5E-7931-4502-90F1-0461F58F557D}" destId="{BDEC9959-A6AF-482A-9A32-1ECFC8FE90DA}" srcOrd="0" destOrd="0" presId="urn:microsoft.com/office/officeart/2016/7/layout/LinearArrowProcessNumbered"/>
    <dgm:cxn modelId="{8AECDC37-D379-4437-B45C-83A185A937F7}" type="presParOf" srcId="{5E89AA5E-7931-4502-90F1-0461F58F557D}" destId="{0EC863F6-8945-4B60-B6F4-0B4CF1489C48}" srcOrd="1" destOrd="0" presId="urn:microsoft.com/office/officeart/2016/7/layout/LinearArrowProcessNumbered"/>
    <dgm:cxn modelId="{FFF0367A-48A9-45A6-9995-87FB70C6321A}" type="presParOf" srcId="{0EC863F6-8945-4B60-B6F4-0B4CF1489C48}" destId="{BC478AD1-8DD2-4E27-9E25-FE96D3DF055C}" srcOrd="0" destOrd="0" presId="urn:microsoft.com/office/officeart/2016/7/layout/LinearArrowProcessNumbered"/>
    <dgm:cxn modelId="{0E321E90-3269-42E6-A026-EF7AD919C5C5}" type="presParOf" srcId="{0EC863F6-8945-4B60-B6F4-0B4CF1489C48}" destId="{BF19E751-DD79-4692-89E3-8EA3D0A4DCA2}" srcOrd="1" destOrd="0" presId="urn:microsoft.com/office/officeart/2016/7/layout/LinearArrowProcessNumbered"/>
    <dgm:cxn modelId="{B5B45FB9-7DA1-4ECB-AB97-92324FDCF62A}" type="presParOf" srcId="{0EC863F6-8945-4B60-B6F4-0B4CF1489C48}" destId="{4B63F555-900C-4553-A5CF-2E7AAB66856C}" srcOrd="2" destOrd="0" presId="urn:microsoft.com/office/officeart/2016/7/layout/LinearArrowProcessNumbered"/>
    <dgm:cxn modelId="{06240CA8-4855-489D-A141-91AA098DF264}" type="presParOf" srcId="{0EC863F6-8945-4B60-B6F4-0B4CF1489C48}" destId="{2863FF7B-7613-46E8-B7D2-CD0A47F99736}" srcOrd="3" destOrd="0" presId="urn:microsoft.com/office/officeart/2016/7/layout/LinearArrowProcessNumbered"/>
    <dgm:cxn modelId="{F1F2FDE1-AE3A-479A-AC70-23D0395BEFED}" type="presParOf" srcId="{5E89AA5E-7931-4502-90F1-0461F58F557D}" destId="{F42AFCD3-AA54-4470-97F4-8876AD9829DB}" srcOrd="2" destOrd="0" presId="urn:microsoft.com/office/officeart/2016/7/layout/LinearArrowProcessNumbered"/>
    <dgm:cxn modelId="{D10A5AD1-A998-41D2-85CF-C112D8A2D9A0}" type="presParOf" srcId="{C236F782-6233-4F76-9EF2-AC3C0A1B3A8F}" destId="{07097291-E09E-450E-8431-B71AEF3010A5}" srcOrd="3" destOrd="0" presId="urn:microsoft.com/office/officeart/2016/7/layout/LinearArrowProcessNumbered"/>
    <dgm:cxn modelId="{AAA34A95-BF1D-40EE-A24B-05D58C983661}" type="presParOf" srcId="{C236F782-6233-4F76-9EF2-AC3C0A1B3A8F}" destId="{531EE002-A277-4F6E-B614-58044F7620BA}" srcOrd="4" destOrd="0" presId="urn:microsoft.com/office/officeart/2016/7/layout/LinearArrowProcessNumbered"/>
    <dgm:cxn modelId="{DF34D011-C004-4787-AAEC-0C919D4E5034}" type="presParOf" srcId="{531EE002-A277-4F6E-B614-58044F7620BA}" destId="{FD9D6DBD-3397-4261-A7D2-5416E5F774AE}" srcOrd="0" destOrd="0" presId="urn:microsoft.com/office/officeart/2016/7/layout/LinearArrowProcessNumbered"/>
    <dgm:cxn modelId="{97F50CE5-C285-479B-B2AF-9E1B682C0907}" type="presParOf" srcId="{531EE002-A277-4F6E-B614-58044F7620BA}" destId="{DE7A7099-18AF-4CB9-A9DB-6EFA1653EDF7}" srcOrd="1" destOrd="0" presId="urn:microsoft.com/office/officeart/2016/7/layout/LinearArrowProcessNumbered"/>
    <dgm:cxn modelId="{0B69697D-A887-4C9B-A98C-B2FA11795BFD}" type="presParOf" srcId="{DE7A7099-18AF-4CB9-A9DB-6EFA1653EDF7}" destId="{2336E8F7-C092-4C6C-9062-E85FF8169A41}" srcOrd="0" destOrd="0" presId="urn:microsoft.com/office/officeart/2016/7/layout/LinearArrowProcessNumbered"/>
    <dgm:cxn modelId="{F3F1451D-24DB-443B-BBD2-7A0DE2D4166B}" type="presParOf" srcId="{DE7A7099-18AF-4CB9-A9DB-6EFA1653EDF7}" destId="{3D64BF66-2603-4451-B143-A10FCC5D0335}" srcOrd="1" destOrd="0" presId="urn:microsoft.com/office/officeart/2016/7/layout/LinearArrowProcessNumbered"/>
    <dgm:cxn modelId="{13780DFC-B268-4B48-985B-C35B6846D6B7}" type="presParOf" srcId="{DE7A7099-18AF-4CB9-A9DB-6EFA1653EDF7}" destId="{13B033AF-EA47-47DA-8CE1-C4272CBBD603}" srcOrd="2" destOrd="0" presId="urn:microsoft.com/office/officeart/2016/7/layout/LinearArrowProcessNumbered"/>
    <dgm:cxn modelId="{112A7DEA-E7C0-43C0-976D-5A466DE998C4}" type="presParOf" srcId="{DE7A7099-18AF-4CB9-A9DB-6EFA1653EDF7}" destId="{319A89B2-49A0-4EDB-9622-E73A5F78B293}" srcOrd="3" destOrd="0" presId="urn:microsoft.com/office/officeart/2016/7/layout/LinearArrowProcessNumbered"/>
    <dgm:cxn modelId="{3FBB358E-74F8-4F41-BBDE-279A68ABE900}" type="presParOf" srcId="{531EE002-A277-4F6E-B614-58044F7620BA}" destId="{5BC84303-0EA6-4A18-999F-F4D1C2670C75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191F6-5FED-4C3A-9900-3BE087FD345B}">
      <dsp:nvSpPr>
        <dsp:cNvPr id="0" name=""/>
        <dsp:cNvSpPr/>
      </dsp:nvSpPr>
      <dsp:spPr>
        <a:xfrm>
          <a:off x="1025815" y="812573"/>
          <a:ext cx="815864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97C6B7-6B11-4CEF-B0BB-3E54A6539C4F}">
      <dsp:nvSpPr>
        <dsp:cNvPr id="0" name=""/>
        <dsp:cNvSpPr/>
      </dsp:nvSpPr>
      <dsp:spPr>
        <a:xfrm>
          <a:off x="1890632" y="744010"/>
          <a:ext cx="93824" cy="1757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537272"/>
            <a:satOff val="-433"/>
            <a:lumOff val="11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37272"/>
              <a:satOff val="-433"/>
              <a:lumOff val="11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00F057-B96B-42E8-B272-CAA08078C1D2}">
      <dsp:nvSpPr>
        <dsp:cNvPr id="0" name=""/>
        <dsp:cNvSpPr/>
      </dsp:nvSpPr>
      <dsp:spPr>
        <a:xfrm>
          <a:off x="516347" y="405125"/>
          <a:ext cx="814968" cy="8149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625" tIns="31625" rIns="31625" bIns="31625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5696" y="524474"/>
        <a:ext cx="576270" cy="576270"/>
      </dsp:txXfrm>
    </dsp:sp>
    <dsp:sp modelId="{7E7CD3BB-61F1-4804-BA2F-44207BBD3A8A}">
      <dsp:nvSpPr>
        <dsp:cNvPr id="0" name=""/>
        <dsp:cNvSpPr/>
      </dsp:nvSpPr>
      <dsp:spPr>
        <a:xfrm>
          <a:off x="5984" y="1385120"/>
          <a:ext cx="18356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074544"/>
            <a:satOff val="-866"/>
            <a:lumOff val="23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074544"/>
              <a:satOff val="-866"/>
              <a:lumOff val="23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802" tIns="165100" rIns="14480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" panose="02040503050406030204" pitchFamily="18" charset="0"/>
              <a:ea typeface="Cambria" panose="02040503050406030204" pitchFamily="18" charset="0"/>
            </a:rPr>
            <a:t>First Impression Interview</a:t>
          </a:r>
        </a:p>
      </dsp:txBody>
      <dsp:txXfrm>
        <a:off x="5984" y="1752259"/>
        <a:ext cx="1835695" cy="1598461"/>
      </dsp:txXfrm>
    </dsp:sp>
    <dsp:sp modelId="{BC478AD1-8DD2-4E27-9E25-FE96D3DF055C}">
      <dsp:nvSpPr>
        <dsp:cNvPr id="0" name=""/>
        <dsp:cNvSpPr/>
      </dsp:nvSpPr>
      <dsp:spPr>
        <a:xfrm>
          <a:off x="2045646" y="813990"/>
          <a:ext cx="1835695" cy="72"/>
        </a:xfrm>
        <a:prstGeom prst="rect">
          <a:avLst/>
        </a:prstGeom>
        <a:solidFill>
          <a:schemeClr val="accent5">
            <a:tint val="40000"/>
            <a:alpha val="90000"/>
            <a:hueOff val="1611816"/>
            <a:satOff val="-1299"/>
            <a:lumOff val="347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611816"/>
              <a:satOff val="-1299"/>
              <a:lumOff val="34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19E751-DD79-4692-89E3-8EA3D0A4DCA2}">
      <dsp:nvSpPr>
        <dsp:cNvPr id="0" name=""/>
        <dsp:cNvSpPr/>
      </dsp:nvSpPr>
      <dsp:spPr>
        <a:xfrm>
          <a:off x="3930294" y="745188"/>
          <a:ext cx="93824" cy="177012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2149088"/>
            <a:satOff val="-1732"/>
            <a:lumOff val="46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149088"/>
              <a:satOff val="-1732"/>
              <a:lumOff val="46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63F555-900C-4553-A5CF-2E7AAB66856C}">
      <dsp:nvSpPr>
        <dsp:cNvPr id="0" name=""/>
        <dsp:cNvSpPr/>
      </dsp:nvSpPr>
      <dsp:spPr>
        <a:xfrm>
          <a:off x="2556010" y="406542"/>
          <a:ext cx="814968" cy="814968"/>
        </a:xfrm>
        <a:prstGeom prst="ellipse">
          <a:avLst/>
        </a:prstGeom>
        <a:gradFill rotWithShape="0">
          <a:gsLst>
            <a:gs pos="0">
              <a:schemeClr val="accent5">
                <a:hueOff val="2404066"/>
                <a:satOff val="-4882"/>
                <a:lumOff val="3137"/>
                <a:alphaOff val="0"/>
                <a:tint val="96000"/>
                <a:lumMod val="104000"/>
              </a:schemeClr>
            </a:gs>
            <a:gs pos="100000">
              <a:schemeClr val="accent5">
                <a:hueOff val="2404066"/>
                <a:satOff val="-4882"/>
                <a:lumOff val="3137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404066"/>
              <a:satOff val="-4882"/>
              <a:lumOff val="3137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625" tIns="31625" rIns="31625" bIns="31625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75359" y="525891"/>
        <a:ext cx="576270" cy="576270"/>
      </dsp:txXfrm>
    </dsp:sp>
    <dsp:sp modelId="{F42AFCD3-AA54-4470-97F4-8876AD9829DB}">
      <dsp:nvSpPr>
        <dsp:cNvPr id="0" name=""/>
        <dsp:cNvSpPr/>
      </dsp:nvSpPr>
      <dsp:spPr>
        <a:xfrm>
          <a:off x="2045646" y="1388527"/>
          <a:ext cx="18356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2686360"/>
            <a:satOff val="-2166"/>
            <a:lumOff val="57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686360"/>
              <a:satOff val="-2166"/>
              <a:lumOff val="57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802" tIns="165100" rIns="14480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Cambria" panose="02040503050406030204" pitchFamily="18" charset="0"/>
              <a:ea typeface="Cambria" panose="02040503050406030204" pitchFamily="18" charset="0"/>
            </a:rPr>
            <a:t>Two open ended questions were asked to Participants showing the first view of the website.</a:t>
          </a:r>
          <a:endParaRPr lang="en-US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45646" y="1755666"/>
        <a:ext cx="1835695" cy="1598461"/>
      </dsp:txXfrm>
    </dsp:sp>
    <dsp:sp modelId="{2336E8F7-C092-4C6C-9062-E85FF8169A41}">
      <dsp:nvSpPr>
        <dsp:cNvPr id="0" name=""/>
        <dsp:cNvSpPr/>
      </dsp:nvSpPr>
      <dsp:spPr>
        <a:xfrm>
          <a:off x="4085308" y="813990"/>
          <a:ext cx="917847" cy="72"/>
        </a:xfrm>
        <a:prstGeom prst="rect">
          <a:avLst/>
        </a:prstGeom>
        <a:solidFill>
          <a:schemeClr val="accent5">
            <a:tint val="40000"/>
            <a:alpha val="90000"/>
            <a:hueOff val="3223631"/>
            <a:satOff val="-2599"/>
            <a:lumOff val="69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223631"/>
              <a:satOff val="-2599"/>
              <a:lumOff val="69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B033AF-EA47-47DA-8CE1-C4272CBBD603}">
      <dsp:nvSpPr>
        <dsp:cNvPr id="0" name=""/>
        <dsp:cNvSpPr/>
      </dsp:nvSpPr>
      <dsp:spPr>
        <a:xfrm>
          <a:off x="4595672" y="406542"/>
          <a:ext cx="814968" cy="814968"/>
        </a:xfrm>
        <a:prstGeom prst="ellipse">
          <a:avLst/>
        </a:prstGeom>
        <a:gradFill rotWithShape="0">
          <a:gsLst>
            <a:gs pos="0">
              <a:schemeClr val="accent5">
                <a:hueOff val="4808133"/>
                <a:satOff val="-9764"/>
                <a:lumOff val="6275"/>
                <a:alphaOff val="0"/>
                <a:tint val="96000"/>
                <a:lumMod val="104000"/>
              </a:schemeClr>
            </a:gs>
            <a:gs pos="100000">
              <a:schemeClr val="accent5">
                <a:hueOff val="4808133"/>
                <a:satOff val="-9764"/>
                <a:lumOff val="6275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808133"/>
              <a:satOff val="-9764"/>
              <a:lumOff val="627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625" tIns="31625" rIns="31625" bIns="31625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715021" y="525891"/>
        <a:ext cx="576270" cy="576270"/>
      </dsp:txXfrm>
    </dsp:sp>
    <dsp:sp modelId="{5BC84303-0EA6-4A18-999F-F4D1C2670C75}">
      <dsp:nvSpPr>
        <dsp:cNvPr id="0" name=""/>
        <dsp:cNvSpPr/>
      </dsp:nvSpPr>
      <dsp:spPr>
        <a:xfrm>
          <a:off x="4085308" y="1388527"/>
          <a:ext cx="183569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4298175"/>
            <a:satOff val="-3465"/>
            <a:lumOff val="92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298175"/>
              <a:satOff val="-3465"/>
              <a:lumOff val="92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802" tIns="165100" rIns="14480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Cambria" panose="02040503050406030204" pitchFamily="18" charset="0"/>
              <a:ea typeface="Cambria" panose="02040503050406030204" pitchFamily="18" charset="0"/>
            </a:rPr>
            <a:t>Expectations and score points were taken considering the features participants wish to have on the application.</a:t>
          </a:r>
          <a:endParaRPr lang="en-US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085308" y="1755666"/>
        <a:ext cx="1835695" cy="159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2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714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73460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633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593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421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724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644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651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536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61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178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5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32F0-8DEC-FD42-A3B3-00192A251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943252"/>
            <a:ext cx="8915399" cy="2262781"/>
          </a:xfrm>
        </p:spPr>
        <p:txBody>
          <a:bodyPr/>
          <a:lstStyle/>
          <a:p>
            <a:r>
              <a:rPr lang="en-US" dirty="0"/>
              <a:t>Usability Evaluation of AliExpress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9AF45F-5BDA-0F41-831B-4AAD66DB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6637"/>
              </p:ext>
            </p:extLst>
          </p:nvPr>
        </p:nvGraphicFramePr>
        <p:xfrm>
          <a:off x="2589213" y="4177388"/>
          <a:ext cx="8128000" cy="1737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00" sy="1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706267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800534"/>
                    </a:ext>
                  </a:extLst>
                </a:gridCol>
              </a:tblGrid>
              <a:tr h="128287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Guided By</a:t>
                      </a:r>
                    </a:p>
                    <a:p>
                      <a:endParaRPr lang="en-US" dirty="0">
                        <a:ln>
                          <a:noFill/>
                        </a:ln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Dr. Abbas </a:t>
                      </a:r>
                      <a:r>
                        <a:rPr lang="en-US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Moallem</a:t>
                      </a:r>
                      <a:endParaRPr lang="en-US" dirty="0">
                        <a:ln>
                          <a:noFill/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Presented By: Musketeers</a:t>
                      </a:r>
                    </a:p>
                    <a:p>
                      <a:endParaRPr lang="en-US" dirty="0">
                        <a:ln>
                          <a:noFill/>
                        </a:ln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Mohit Shah</a:t>
                      </a:r>
                    </a:p>
                    <a:p>
                      <a:r>
                        <a:rPr lang="en-US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Prakruthi</a:t>
                      </a:r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 Suresh</a:t>
                      </a:r>
                    </a:p>
                    <a:p>
                      <a:r>
                        <a:rPr lang="en-US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Sheethal</a:t>
                      </a:r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Halandur</a:t>
                      </a:r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Nagaraja</a:t>
                      </a:r>
                      <a:endParaRPr lang="en-US" dirty="0">
                        <a:ln>
                          <a:noFill/>
                        </a:ln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</a:rPr>
                        <a:t>Shreya Shah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283789"/>
                  </a:ext>
                </a:extLst>
              </a:tr>
            </a:tbl>
          </a:graphicData>
        </a:graphic>
      </p:graphicFrame>
      <p:pic>
        <p:nvPicPr>
          <p:cNvPr id="1026" name="Picture 2" descr="Image result for aliexpress logo">
            <a:extLst>
              <a:ext uri="{FF2B5EF4-FFF2-40B4-BE49-F238E27FC236}">
                <a16:creationId xmlns:a16="http://schemas.microsoft.com/office/drawing/2014/main" id="{BB8B4A5F-DD1C-439A-B1DF-4E9240ED5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2" t="17398" r="32610" b="17398"/>
          <a:stretch/>
        </p:blipFill>
        <p:spPr bwMode="auto">
          <a:xfrm>
            <a:off x="5989468" y="2272241"/>
            <a:ext cx="1414508" cy="134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538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79D9-3E2F-744C-9852-5A08C580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299" y="624110"/>
            <a:ext cx="9289313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Managing User Profiles (Interface Evaluation)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4777-26FA-0E43-A0F2-A5908DDA0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2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Icon action is not intuitive to the user</a:t>
            </a:r>
          </a:p>
          <a:p>
            <a:r>
              <a:rPr lang="en-US" sz="2400" dirty="0"/>
              <a:t>Clicking on it open user feedback page which is irrelevant to context</a:t>
            </a:r>
          </a:p>
        </p:txBody>
      </p:sp>
      <p:pic>
        <p:nvPicPr>
          <p:cNvPr id="4106" name="Picture 10" descr="https://lh4.googleusercontent.com/wI-AIYsByh3te9FxhNsbc8R0QYjdxHOKo-HtV7hWd6sP_hvmVeRMdTdvKqC7YlPoUSOb5F4HcDX3sckWX4VGaqxTg_X0Fo2KmR71_utYOdeRLTZf7Bdc2lCJi3fWvUrFqAiXqTkr">
            <a:extLst>
              <a:ext uri="{FF2B5EF4-FFF2-40B4-BE49-F238E27FC236}">
                <a16:creationId xmlns:a16="http://schemas.microsoft.com/office/drawing/2014/main" id="{8E149260-D5ED-8748-8A5E-DED2B285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133600"/>
            <a:ext cx="7021830" cy="28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47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5200-75D4-437A-A03C-2B75B179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190" y="624110"/>
            <a:ext cx="9247695" cy="874752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User Profiles (Interface Evaluation)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9787921F-3928-4E5F-9CEF-793D0F66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996" y="4971288"/>
            <a:ext cx="9148084" cy="1153159"/>
          </a:xfrm>
        </p:spPr>
        <p:txBody>
          <a:bodyPr>
            <a:normAutofit/>
          </a:bodyPr>
          <a:lstStyle/>
          <a:p>
            <a:r>
              <a:rPr lang="en-US" sz="2400" dirty="0"/>
              <a:t>Intuitive labeling for menu items</a:t>
            </a:r>
          </a:p>
          <a:p>
            <a:r>
              <a:rPr lang="en-US" sz="2400" dirty="0"/>
              <a:t>Simple design</a:t>
            </a:r>
          </a:p>
        </p:txBody>
      </p:sp>
      <p:pic>
        <p:nvPicPr>
          <p:cNvPr id="2055" name="Picture 4" descr="https://lh6.googleusercontent.com/wOlM_w8wyhKgZNGD8cV9nT-CnZBRU-hH5mnqOSWuFqgnxjdokYTgMUFAelfuwknHrAAMSxAMbbc-tZcLjHR3yfvSNm8WHDI1tVTjAYbpxiRPoCTVtcmQR2ipS6nPR3D0QXFSlQnJ">
            <a:extLst>
              <a:ext uri="{FF2B5EF4-FFF2-40B4-BE49-F238E27FC236}">
                <a16:creationId xmlns:a16="http://schemas.microsoft.com/office/drawing/2014/main" id="{5EAA47D6-7B3E-4243-B75F-7F165D73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6" y="1895573"/>
            <a:ext cx="9148084" cy="27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7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7C5-3B85-2F4F-B63F-1980060C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Searching For Product (Comparative Study)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FAC349-4E4B-6142-865A-90F085CE1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187555"/>
              </p:ext>
            </p:extLst>
          </p:nvPr>
        </p:nvGraphicFramePr>
        <p:xfrm>
          <a:off x="2479249" y="1564850"/>
          <a:ext cx="9025364" cy="345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682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4512682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30327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426839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 Landing Page Section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Landing Page Section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pic>
        <p:nvPicPr>
          <p:cNvPr id="5125" name="Picture 5" descr="https://lh3.googleusercontent.com/JKsed-hjhf-VjNDOyb892RqLsi68RNxLrJ71S4ZicvdILtRnVtV_7JPl-xw5GY3sSSUveRF8Exz6h8zggyLQdXZBSP2s2pt-l-9HHeqEvlL_vRE8yYNun0QD8YGjLCRrHTTZ6HaQ">
            <a:extLst>
              <a:ext uri="{FF2B5EF4-FFF2-40B4-BE49-F238E27FC236}">
                <a16:creationId xmlns:a16="http://schemas.microsoft.com/office/drawing/2014/main" id="{3615CE62-B0FD-F548-8833-AAECF1EFD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650460"/>
            <a:ext cx="3327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6.googleusercontent.com/DSGiIK4_5ik7y-9pENpGjMtUdrJ072PAiuuUGRZOMAMLNk7zbZ9fOzw9nME3Cv5rkf6ssKCH84MdemQ65jc0uBitfvoVPWQ8T0E1L-Iow8kkjEY8sVTGWPixwQSBPa8KLXY4XfLs">
            <a:extLst>
              <a:ext uri="{FF2B5EF4-FFF2-40B4-BE49-F238E27FC236}">
                <a16:creationId xmlns:a16="http://schemas.microsoft.com/office/drawing/2014/main" id="{E768C5CA-BB33-3C41-9145-0BC2911F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30" y="1618710"/>
            <a:ext cx="3295162" cy="293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6A95BB-FD09-B048-81FB-05EDE8A4E95E}"/>
              </a:ext>
            </a:extLst>
          </p:cNvPr>
          <p:cNvSpPr/>
          <p:nvPr/>
        </p:nvSpPr>
        <p:spPr>
          <a:xfrm>
            <a:off x="2479248" y="5160099"/>
            <a:ext cx="9025364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AliExpress landing page sections lacks proper grouping</a:t>
            </a:r>
          </a:p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Amazon grouping makes recommendations useful</a:t>
            </a:r>
          </a:p>
        </p:txBody>
      </p:sp>
    </p:spTree>
    <p:extLst>
      <p:ext uri="{BB962C8B-B14F-4D97-AF65-F5344CB8AC3E}">
        <p14:creationId xmlns:p14="http://schemas.microsoft.com/office/powerpoint/2010/main" val="349219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395-23F8-BF49-AC9D-CF32025C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Searching For Product (Comparative Study)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B383-16A3-C54E-A6EC-9C25CBC8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282" y="1954490"/>
            <a:ext cx="8915400" cy="314541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B7316601-AC9F-574D-912F-FB95820E04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218510"/>
              </p:ext>
            </p:extLst>
          </p:nvPr>
        </p:nvGraphicFramePr>
        <p:xfrm>
          <a:off x="2770879" y="1217078"/>
          <a:ext cx="8064038" cy="326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019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4032019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23534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634515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 :Clicking on anything takes user to picture on the right</a:t>
                      </a:r>
                      <a:endParaRPr lang="en-US" sz="18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 Kids Section is a Separate Page instead of a product page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pic>
        <p:nvPicPr>
          <p:cNvPr id="6146" name="Picture 2" descr="https://lh5.googleusercontent.com/IxAQ6yfu4QMHoG-FXrQ5QfElg5m5eXizz9efj12PPlX7rWzExWEsR96ApAVsuUFeT99x0l_PNpJsKnQKQEBHNMLU0gROWygF6aFcpGNVJnz9nlOky0IP2NK4aZRss4csOZ3-R0OM">
            <a:extLst>
              <a:ext uri="{FF2B5EF4-FFF2-40B4-BE49-F238E27FC236}">
                <a16:creationId xmlns:a16="http://schemas.microsoft.com/office/drawing/2014/main" id="{99FBED78-C68C-E941-AE91-4931611E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05" y="1348819"/>
            <a:ext cx="3308442" cy="212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LtPTYZzmHTcnSCQd0GPcWhMa0K4a_WO843A166d2w0g2sfD98Fsi2qbknp71Hf-0F1MnlDwi6faQ1MoZSkvXNtZ6J1e1t8vj7oPVtdzbEu026IYLhpDWOTKMxPSrUIm1c0R_AgLz">
            <a:extLst>
              <a:ext uri="{FF2B5EF4-FFF2-40B4-BE49-F238E27FC236}">
                <a16:creationId xmlns:a16="http://schemas.microsoft.com/office/drawing/2014/main" id="{D415BFFF-F70D-3A44-AD29-E976B2F3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5" y="1348820"/>
            <a:ext cx="3365315" cy="21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773F08-5BBE-49EA-82D4-296B8FDBC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77273"/>
              </p:ext>
            </p:extLst>
          </p:nvPr>
        </p:nvGraphicFramePr>
        <p:xfrm>
          <a:off x="2757415" y="4554957"/>
          <a:ext cx="8089656" cy="2130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7680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4021976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14900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572981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: Clicking on any picture takes to a specific product page</a:t>
                      </a:r>
                      <a:endParaRPr lang="en-US" sz="18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Product Page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pic>
        <p:nvPicPr>
          <p:cNvPr id="9" name="Picture 2" descr="https://lh4.googleusercontent.com/Z7lRaWMSrPKeEZj5zatT5uLoHi5EpSvROllwLnC-T1koC4pgxNkBY-M0KHdMDZrkGqXSvWLg2rmkGrZNP0palFq1kmf1jiVWoK_vCSMBj58cRD6HmFZJUCBIEdbaZ1w827mriq13">
            <a:extLst>
              <a:ext uri="{FF2B5EF4-FFF2-40B4-BE49-F238E27FC236}">
                <a16:creationId xmlns:a16="http://schemas.microsoft.com/office/drawing/2014/main" id="{4DEB53B6-1DBC-4F52-9DDD-25FC39FFA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05" y="4676486"/>
            <a:ext cx="3188895" cy="126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6.googleusercontent.com/q_k6ObzMboKCeVWCnBEk2e_3ayq-7Qw-2na96dRGorMg1av87Ecw9z6UEj_9-7DkLBSEG7j_wmOpxFowxOk6l5zadFCodPf6IvvrzSi4-eSjz7HMJiSEp1kgj1mBHDbttYuL9qrX">
            <a:extLst>
              <a:ext uri="{FF2B5EF4-FFF2-40B4-BE49-F238E27FC236}">
                <a16:creationId xmlns:a16="http://schemas.microsoft.com/office/drawing/2014/main" id="{518FF3BB-29BE-495E-B890-443E8225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5" y="4661998"/>
            <a:ext cx="3285305" cy="13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7C5-3B85-2F4F-B63F-1980060C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Purchasing Product (Comparative Study)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FAC349-4E4B-6142-865A-90F085CE1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455367"/>
              </p:ext>
            </p:extLst>
          </p:nvPr>
        </p:nvGraphicFramePr>
        <p:xfrm>
          <a:off x="2117119" y="1659903"/>
          <a:ext cx="9176192" cy="411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096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4588096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31980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45010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 for selecting color is not immediately discoverable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 for selecting size is clearly visible because it appears near the action button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pic>
        <p:nvPicPr>
          <p:cNvPr id="3074" name="Picture 2" descr="https://lh6.googleusercontent.com/t-9Qga5rDimubYjMmgiuXyVCCjN43P6kFnmcfmTyT7qJJzf_6vcgMstsu5lCT-rtfH8nqKH3by-I59n8wRwGBuZqbFnTNgYE09AXa1qR0VufWcnmsmOQm02hOqABaOg8sx7dX1PU">
            <a:extLst>
              <a:ext uri="{FF2B5EF4-FFF2-40B4-BE49-F238E27FC236}">
                <a16:creationId xmlns:a16="http://schemas.microsoft.com/office/drawing/2014/main" id="{29828EE9-A775-4936-A626-54F3D82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4" y="1791878"/>
            <a:ext cx="4431831" cy="29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qJnJydoebUEIUYlHYsRvvEbqYX4D16KrYHpIKFbKTzJO9kMjrCPcS4V0Hu2aF9JApoMXGFfLVvn_hTLTbHjK2aSoAKzJvmvOx3BG3zhbrTTsgMxEkXOeTCY9X0ntbTQGn23SLhjh">
            <a:extLst>
              <a:ext uri="{FF2B5EF4-FFF2-40B4-BE49-F238E27FC236}">
                <a16:creationId xmlns:a16="http://schemas.microsoft.com/office/drawing/2014/main" id="{B3F8E9F5-EDEE-4D49-BA21-89EF2DA7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54" y="1803170"/>
            <a:ext cx="4334543" cy="29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39F91-E20C-4ED0-BF87-74B1CF1B7B13}"/>
              </a:ext>
            </a:extLst>
          </p:cNvPr>
          <p:cNvSpPr/>
          <p:nvPr/>
        </p:nvSpPr>
        <p:spPr>
          <a:xfrm>
            <a:off x="2001625" y="5954443"/>
            <a:ext cx="9291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Related pieces of information placed together in Amazon</a:t>
            </a:r>
          </a:p>
        </p:txBody>
      </p:sp>
    </p:spTree>
    <p:extLst>
      <p:ext uri="{BB962C8B-B14F-4D97-AF65-F5344CB8AC3E}">
        <p14:creationId xmlns:p14="http://schemas.microsoft.com/office/powerpoint/2010/main" val="311188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FE69-D104-4BE6-8275-12A2F085CB5B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Purchasing Product (Comparative Study)</a:t>
            </a:r>
            <a:endParaRPr lang="en-US" sz="3200" dirty="0"/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FF5B98B7-356B-4FDF-B521-3BB07AE00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046985"/>
              </p:ext>
            </p:extLst>
          </p:nvPr>
        </p:nvGraphicFramePr>
        <p:xfrm>
          <a:off x="2044972" y="1610497"/>
          <a:ext cx="9176192" cy="353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096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4588096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26218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45010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AliExpress-Progress bar indicates step one but the “confirm &amp; pay” indicates final step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shopping cart icon indicates what step user is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pic>
        <p:nvPicPr>
          <p:cNvPr id="4098" name="Picture 2" descr="https://lh5.googleusercontent.com/8j7zzk5IKDBWVRA16prJfLzutTBxc6hiutFxwbdgGlsf8KXvun-cvHQgkaleoJl9OAAZDmYjzxeEnZ2AEEqGGH0ZPUsYAWYgbRRh6oRNpE7pJWNGljjTb3iATI6IB8RgIGyR31ug">
            <a:extLst>
              <a:ext uri="{FF2B5EF4-FFF2-40B4-BE49-F238E27FC236}">
                <a16:creationId xmlns:a16="http://schemas.microsoft.com/office/drawing/2014/main" id="{51E978D0-D594-49C4-8D75-75B3A294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09" y="1752801"/>
            <a:ext cx="4376272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gwcN73EZk6WYRhz-fiB4_cPWgMVazrhappBOotPtfMAZq_MSLieqbpjCtDFMH9zBKF9AJ2qhAjbt8V2mV4NG0vatqay7K7qGvmEg1E4H-BySVX4y8hIexvmV8zrF2YkOA70OqyTD">
            <a:extLst>
              <a:ext uri="{FF2B5EF4-FFF2-40B4-BE49-F238E27FC236}">
                <a16:creationId xmlns:a16="http://schemas.microsoft.com/office/drawing/2014/main" id="{65C10EE6-11E4-4752-858C-FA6F10E2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08" y="2576713"/>
            <a:ext cx="4376273" cy="15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rmCbmdHZU1GnPeyeEsJsik3_WiV7vXvwFGEuVsOO_NtwP4jdb8IlzEpTTY-WI5876s5zNXDUDQdMygzfere0MhHQK6n6B2PKpXRCSa8wIUPVh9knJU3c_EZshpYXz2xA76dzLi7t">
            <a:extLst>
              <a:ext uri="{FF2B5EF4-FFF2-40B4-BE49-F238E27FC236}">
                <a16:creationId xmlns:a16="http://schemas.microsoft.com/office/drawing/2014/main" id="{79374922-3C73-4BC6-A460-78B1B6B4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16" y="2111312"/>
            <a:ext cx="4448233" cy="17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7E62C9-0914-4A86-ACE7-7696DEF253D6}"/>
              </a:ext>
            </a:extLst>
          </p:cNvPr>
          <p:cNvSpPr/>
          <p:nvPr/>
        </p:nvSpPr>
        <p:spPr>
          <a:xfrm>
            <a:off x="2044972" y="5587559"/>
            <a:ext cx="9176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400" dirty="0">
                <a:solidFill>
                  <a:srgbClr val="404040"/>
                </a:solidFill>
                <a:latin typeface="Century Gothic" panose="020B0502020202020204" pitchFamily="34" charset="0"/>
              </a:rPr>
              <a:t>AliExpress has poor feedforward</a:t>
            </a:r>
          </a:p>
        </p:txBody>
      </p:sp>
    </p:spTree>
    <p:extLst>
      <p:ext uri="{BB962C8B-B14F-4D97-AF65-F5344CB8AC3E}">
        <p14:creationId xmlns:p14="http://schemas.microsoft.com/office/powerpoint/2010/main" val="132638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7C5-3B85-2F4F-B63F-1980060C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1113"/>
          </a:xfrm>
        </p:spPr>
        <p:txBody>
          <a:bodyPr>
            <a:noAutofit/>
          </a:bodyPr>
          <a:lstStyle/>
          <a:p>
            <a:r>
              <a:rPr lang="en-US" sz="3200" dirty="0"/>
              <a:t>User Accounts (Comparative Study)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FAC349-4E4B-6142-865A-90F085CE1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800171"/>
              </p:ext>
            </p:extLst>
          </p:nvPr>
        </p:nvGraphicFramePr>
        <p:xfrm>
          <a:off x="2587526" y="1396921"/>
          <a:ext cx="7997493" cy="3467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5311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3412182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3033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 Sign In/Join Display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Sign In Display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36A95BB-FD09-B048-81FB-05EDE8A4E95E}"/>
              </a:ext>
            </a:extLst>
          </p:cNvPr>
          <p:cNvSpPr/>
          <p:nvPr/>
        </p:nvSpPr>
        <p:spPr>
          <a:xfrm>
            <a:off x="2592925" y="5104562"/>
            <a:ext cx="8681627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000" dirty="0">
                <a:solidFill>
                  <a:srgbClr val="404040"/>
                </a:solidFill>
                <a:latin typeface="Century Gothic" panose="020B0502020202020204" pitchFamily="34" charset="0"/>
              </a:rPr>
              <a:t>In Amazon, hovering over “Hello, Sign In” on landing page displays clear option to “Sign in” for existing users and “Start here” for new users.</a:t>
            </a:r>
          </a:p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000" dirty="0">
                <a:solidFill>
                  <a:srgbClr val="404040"/>
                </a:solidFill>
                <a:latin typeface="Century Gothic" panose="020B0502020202020204" pitchFamily="34" charset="0"/>
              </a:rPr>
              <a:t>On AliExpress, Extra clicks for Sign-In and Join and Redundant Links.</a:t>
            </a:r>
          </a:p>
        </p:txBody>
      </p:sp>
      <p:pic>
        <p:nvPicPr>
          <p:cNvPr id="9" name="image71.jpg">
            <a:extLst>
              <a:ext uri="{FF2B5EF4-FFF2-40B4-BE49-F238E27FC236}">
                <a16:creationId xmlns:a16="http://schemas.microsoft.com/office/drawing/2014/main" id="{05A9BC38-278B-4DDD-BFD3-06B6A4FDFE1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39105" y="1516413"/>
            <a:ext cx="2244120" cy="2746091"/>
          </a:xfrm>
          <a:prstGeom prst="rect">
            <a:avLst/>
          </a:prstGeom>
          <a:ln/>
        </p:spPr>
      </p:pic>
      <p:pic>
        <p:nvPicPr>
          <p:cNvPr id="10" name="image79.jpg">
            <a:extLst>
              <a:ext uri="{FF2B5EF4-FFF2-40B4-BE49-F238E27FC236}">
                <a16:creationId xmlns:a16="http://schemas.microsoft.com/office/drawing/2014/main" id="{494EE980-18FE-47D4-92D8-7C73D769352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45107" y="1516413"/>
            <a:ext cx="1783233" cy="2746091"/>
          </a:xfrm>
          <a:prstGeom prst="rect">
            <a:avLst/>
          </a:prstGeom>
          <a:ln/>
        </p:spPr>
      </p:pic>
      <p:pic>
        <p:nvPicPr>
          <p:cNvPr id="11" name="image59.jpg">
            <a:extLst>
              <a:ext uri="{FF2B5EF4-FFF2-40B4-BE49-F238E27FC236}">
                <a16:creationId xmlns:a16="http://schemas.microsoft.com/office/drawing/2014/main" id="{8C973EC1-1014-4A57-814A-38098473F99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483183" y="1516412"/>
            <a:ext cx="2742276" cy="274609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8662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7C5-3B85-2F4F-B63F-1980060C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sz="3200" dirty="0"/>
              <a:t>Manage User Profile (Comparative Study)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FAC349-4E4B-6142-865A-90F085CE1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10912"/>
              </p:ext>
            </p:extLst>
          </p:nvPr>
        </p:nvGraphicFramePr>
        <p:xfrm>
          <a:off x="2580419" y="1371600"/>
          <a:ext cx="7997493" cy="349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523">
                  <a:extLst>
                    <a:ext uri="{9D8B030D-6E8A-4147-A177-3AD203B41FA5}">
                      <a16:colId xmlns:a16="http://schemas.microsoft.com/office/drawing/2014/main" val="579344794"/>
                    </a:ext>
                  </a:extLst>
                </a:gridCol>
                <a:gridCol w="3914970">
                  <a:extLst>
                    <a:ext uri="{9D8B030D-6E8A-4147-A177-3AD203B41FA5}">
                      <a16:colId xmlns:a16="http://schemas.microsoft.com/office/drawing/2014/main" val="2359098327"/>
                    </a:ext>
                  </a:extLst>
                </a:gridCol>
              </a:tblGrid>
              <a:tr h="30698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26603"/>
                  </a:ext>
                </a:extLst>
              </a:tr>
              <a:tr h="422426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AliExpress Account Settings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Account Settings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410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36A95BB-FD09-B048-81FB-05EDE8A4E95E}"/>
              </a:ext>
            </a:extLst>
          </p:cNvPr>
          <p:cNvSpPr/>
          <p:nvPr/>
        </p:nvSpPr>
        <p:spPr>
          <a:xfrm>
            <a:off x="2533940" y="5193352"/>
            <a:ext cx="7997493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000" dirty="0">
                <a:solidFill>
                  <a:srgbClr val="404040"/>
                </a:solidFill>
                <a:latin typeface="Century Gothic" panose="020B0502020202020204" pitchFamily="34" charset="0"/>
              </a:rPr>
              <a:t>In Amazon, No intuitive labelling for account management.</a:t>
            </a:r>
          </a:p>
          <a:p>
            <a:pPr marL="347472" indent="-347472">
              <a:spcBef>
                <a:spcPts val="1000"/>
              </a:spcBef>
              <a:buClr>
                <a:schemeClr val="accent1"/>
              </a:buClr>
              <a:buSzPts val="1800"/>
              <a:buFont typeface="Wingdings 3" pitchFamily="2" charset="2"/>
              <a:buChar char="´"/>
            </a:pPr>
            <a:r>
              <a:rPr lang="en-US" sz="2000" dirty="0">
                <a:solidFill>
                  <a:srgbClr val="404040"/>
                </a:solidFill>
                <a:latin typeface="Century Gothic" panose="020B0502020202020204" pitchFamily="34" charset="0"/>
              </a:rPr>
              <a:t>On AliExpress, Labelling is clear and intuitive.</a:t>
            </a:r>
          </a:p>
        </p:txBody>
      </p:sp>
      <p:pic>
        <p:nvPicPr>
          <p:cNvPr id="12" name="image46.png">
            <a:extLst>
              <a:ext uri="{FF2B5EF4-FFF2-40B4-BE49-F238E27FC236}">
                <a16:creationId xmlns:a16="http://schemas.microsoft.com/office/drawing/2014/main" id="{A3709CC5-697D-4D68-A6CC-D9499B18A6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25617" y="1530755"/>
            <a:ext cx="3807070" cy="2715890"/>
          </a:xfrm>
          <a:prstGeom prst="rect">
            <a:avLst/>
          </a:prstGeom>
          <a:ln/>
        </p:spPr>
      </p:pic>
      <p:pic>
        <p:nvPicPr>
          <p:cNvPr id="14" name="image64.png">
            <a:extLst>
              <a:ext uri="{FF2B5EF4-FFF2-40B4-BE49-F238E27FC236}">
                <a16:creationId xmlns:a16="http://schemas.microsoft.com/office/drawing/2014/main" id="{D7183644-DFBE-4206-8F3F-52BCDDB8216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49888" y="1530755"/>
            <a:ext cx="3533827" cy="27158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471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C19D-3698-44FD-A350-E02E330E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84" y="645106"/>
            <a:ext cx="4837176" cy="827078"/>
          </a:xfrm>
        </p:spPr>
        <p:txBody>
          <a:bodyPr>
            <a:normAutofit/>
          </a:bodyPr>
          <a:lstStyle/>
          <a:p>
            <a:r>
              <a:rPr lang="en-IN" sz="3200" dirty="0"/>
              <a:t>User Profiling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774-07DD-4BB0-94E1-646EF5B94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US" sz="2000" dirty="0"/>
              <a:t>Persona-1 : Frequent Online Shopper</a:t>
            </a:r>
          </a:p>
          <a:p>
            <a:pPr lvl="1"/>
            <a:r>
              <a:rPr lang="en-US" sz="2000" dirty="0"/>
              <a:t>Able to browse through product quickly and narrow down search based on favorite seller.</a:t>
            </a:r>
          </a:p>
          <a:p>
            <a:pPr lvl="1"/>
            <a:r>
              <a:rPr lang="en-US" sz="2000" dirty="0"/>
              <a:t>Frustration – Less Options for latest Trends.</a:t>
            </a:r>
          </a:p>
          <a:p>
            <a:r>
              <a:rPr lang="en-US" sz="2000" dirty="0"/>
              <a:t>Persona–2 : Prefers Shopping in-store over Online</a:t>
            </a:r>
          </a:p>
          <a:p>
            <a:pPr lvl="1"/>
            <a:r>
              <a:rPr lang="en-US" sz="2000" dirty="0"/>
              <a:t>Ability to search for the specific product quickly without much hassle.</a:t>
            </a:r>
          </a:p>
          <a:p>
            <a:pPr lvl="1"/>
            <a:r>
              <a:rPr lang="en-US" sz="2000" dirty="0"/>
              <a:t>Frustration – Too many product varieties.</a:t>
            </a:r>
          </a:p>
        </p:txBody>
      </p:sp>
      <p:pic>
        <p:nvPicPr>
          <p:cNvPr id="86" name="image43.jpg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6970991-DEFE-4917-AB6C-B2473CA4FEC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91654" y="645106"/>
            <a:ext cx="3322322" cy="2541577"/>
          </a:xfrm>
          <a:prstGeom prst="rect">
            <a:avLst/>
          </a:prstGeom>
        </p:spPr>
      </p:pic>
      <p:pic>
        <p:nvPicPr>
          <p:cNvPr id="83" name="image72.jpg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3F2606-55E4-4FCD-B9B6-CBCF668C7F9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91652" y="3351275"/>
            <a:ext cx="3322324" cy="25415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F2E1F0-F296-48B4-9FA6-F127EA5C22B3}"/>
              </a:ext>
            </a:extLst>
          </p:cNvPr>
          <p:cNvCxnSpPr>
            <a:cxnSpLocks/>
          </p:cNvCxnSpPr>
          <p:nvPr/>
        </p:nvCxnSpPr>
        <p:spPr>
          <a:xfrm flipV="1">
            <a:off x="6313251" y="1682885"/>
            <a:ext cx="1391055" cy="68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A7C159-119F-48E9-8F63-A7EBD1DCC4D5}"/>
              </a:ext>
            </a:extLst>
          </p:cNvPr>
          <p:cNvCxnSpPr>
            <a:cxnSpLocks/>
          </p:cNvCxnSpPr>
          <p:nvPr/>
        </p:nvCxnSpPr>
        <p:spPr>
          <a:xfrm>
            <a:off x="6620363" y="4276037"/>
            <a:ext cx="1206791" cy="63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C939-7B9E-47DE-92CA-8BDA53B2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1D927-6AF4-4307-BD32-C63EC05D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944" y="1765955"/>
            <a:ext cx="8915400" cy="3777622"/>
          </a:xfrm>
        </p:spPr>
        <p:txBody>
          <a:bodyPr>
            <a:noAutofit/>
          </a:bodyPr>
          <a:lstStyle/>
          <a:p>
            <a:r>
              <a:rPr lang="en-US" sz="2000" dirty="0"/>
              <a:t>Quantitative Metrics</a:t>
            </a:r>
          </a:p>
          <a:p>
            <a:pPr lvl="1"/>
            <a:r>
              <a:rPr lang="en-US" sz="2000" dirty="0"/>
              <a:t>Task time</a:t>
            </a:r>
          </a:p>
          <a:p>
            <a:pPr lvl="1"/>
            <a:r>
              <a:rPr lang="en-US" sz="2000" dirty="0"/>
              <a:t>Satisfaction rates</a:t>
            </a:r>
          </a:p>
          <a:p>
            <a:pPr lvl="1"/>
            <a:r>
              <a:rPr lang="en-US" sz="2000" dirty="0"/>
              <a:t>Perceived usefulness rates</a:t>
            </a:r>
          </a:p>
          <a:p>
            <a:r>
              <a:rPr lang="en-US" sz="2000" dirty="0"/>
              <a:t>Qualitative Metrics</a:t>
            </a:r>
          </a:p>
          <a:p>
            <a:pPr lvl="1"/>
            <a:r>
              <a:rPr lang="en-US" sz="2000" dirty="0"/>
              <a:t>Nielsen's 10 heuristics for user interface design</a:t>
            </a:r>
          </a:p>
          <a:p>
            <a:pPr lvl="1"/>
            <a:r>
              <a:rPr lang="en-US" sz="2000" dirty="0"/>
              <a:t>Usability goal</a:t>
            </a:r>
          </a:p>
          <a:p>
            <a:pPr lvl="1"/>
            <a:r>
              <a:rPr lang="en-US" sz="2000" dirty="0"/>
              <a:t>Expectations</a:t>
            </a:r>
          </a:p>
          <a:p>
            <a:pPr lvl="1"/>
            <a:r>
              <a:rPr lang="en-US" sz="2000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346311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8901-ACB1-094F-942F-9F100FC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Selection &amp;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02E0-86F3-F044-A7EB-8C4DBA75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AliExpress being an e-commerce website significantly involves a user’s interaction with computing technology</a:t>
            </a:r>
          </a:p>
          <a:p>
            <a:endParaRPr lang="en-US" dirty="0"/>
          </a:p>
          <a:p>
            <a:r>
              <a:rPr lang="en-US" dirty="0"/>
              <a:t>Business to consumer and consumer to consumer platform providing access to the international market to Chinese sellers</a:t>
            </a:r>
          </a:p>
          <a:p>
            <a:endParaRPr lang="en-US" dirty="0"/>
          </a:p>
          <a:p>
            <a:r>
              <a:rPr lang="en-US" dirty="0"/>
              <a:t>Most visited e-commerce website in Russia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7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0A4F-92F1-4E6B-9F21-FD9AEB7E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82" y="645106"/>
            <a:ext cx="6499448" cy="615523"/>
          </a:xfrm>
        </p:spPr>
        <p:txBody>
          <a:bodyPr>
            <a:normAutofit/>
          </a:bodyPr>
          <a:lstStyle/>
          <a:p>
            <a:r>
              <a:rPr lang="en-IN" sz="3200" dirty="0"/>
              <a:t>Usability (Qualitative) Metrics</a:t>
            </a:r>
          </a:p>
        </p:txBody>
      </p:sp>
      <p:pic>
        <p:nvPicPr>
          <p:cNvPr id="5" name="Picture 4" descr="A group of people sitting at a computer&#10;&#10;Description generated with very high confidence">
            <a:extLst>
              <a:ext uri="{FF2B5EF4-FFF2-40B4-BE49-F238E27FC236}">
                <a16:creationId xmlns:a16="http://schemas.microsoft.com/office/drawing/2014/main" id="{F1E2BD27-9F98-4847-893E-410A24BB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225" y="1433806"/>
            <a:ext cx="4438318" cy="2973673"/>
          </a:xfrm>
          <a:prstGeom prst="rect">
            <a:avLst/>
          </a:prstGeom>
        </p:spPr>
      </p:pic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6CF7C35-C768-4783-A0A6-19FBB180BD9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49224" y="2133600"/>
          <a:ext cx="6130955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061D4B-CB9B-4543-9DB8-E4125E622E24}"/>
              </a:ext>
            </a:extLst>
          </p:cNvPr>
          <p:cNvSpPr/>
          <p:nvPr/>
        </p:nvSpPr>
        <p:spPr>
          <a:xfrm>
            <a:off x="649224" y="1649968"/>
            <a:ext cx="377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First Impression Interview</a:t>
            </a:r>
          </a:p>
        </p:txBody>
      </p:sp>
    </p:spTree>
    <p:extLst>
      <p:ext uri="{BB962C8B-B14F-4D97-AF65-F5344CB8AC3E}">
        <p14:creationId xmlns:p14="http://schemas.microsoft.com/office/powerpoint/2010/main" val="236663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673-8E3E-4A7A-8879-ED94C68B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5296"/>
          </a:xfrm>
        </p:spPr>
        <p:txBody>
          <a:bodyPr>
            <a:normAutofit/>
          </a:bodyPr>
          <a:lstStyle/>
          <a:p>
            <a:r>
              <a:rPr lang="en-IN" sz="3200" dirty="0"/>
              <a:t>Usability (Qualitative)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3CB9-56A2-4193-83D4-75EB2973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358282"/>
            <a:ext cx="8911687" cy="529996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Heuristic Evaluation</a:t>
            </a:r>
          </a:p>
          <a:p>
            <a:pPr marL="0" indent="0">
              <a:spcBef>
                <a:spcPts val="0"/>
              </a:spcBef>
              <a:buNone/>
            </a:pPr>
            <a:endParaRPr lang="en-IN" sz="2400" dirty="0"/>
          </a:p>
          <a:p>
            <a:pPr marL="0" indent="0">
              <a:spcBef>
                <a:spcPts val="0"/>
              </a:spcBef>
              <a:buNone/>
            </a:pPr>
            <a:endParaRPr lang="en-IN" sz="800" dirty="0"/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Nielsen’s Ten Heuristic Principles</a:t>
            </a:r>
            <a:endParaRPr lang="en-IN" dirty="0"/>
          </a:p>
          <a:p>
            <a:pPr lvl="1" fontAlgn="base"/>
            <a:r>
              <a:rPr lang="en-IN" dirty="0"/>
              <a:t>Aesthetic and minimalist design</a:t>
            </a:r>
          </a:p>
          <a:p>
            <a:pPr lvl="1" fontAlgn="base"/>
            <a:r>
              <a:rPr lang="en-IN" dirty="0"/>
              <a:t>Help and documentation</a:t>
            </a:r>
          </a:p>
          <a:p>
            <a:pPr lvl="1" fontAlgn="base"/>
            <a:r>
              <a:rPr lang="en-IN" dirty="0"/>
              <a:t>Flexibility and efficiency of use</a:t>
            </a:r>
          </a:p>
          <a:p>
            <a:pPr lvl="1" fontAlgn="base"/>
            <a:r>
              <a:rPr lang="en-IN" dirty="0"/>
              <a:t>Recognition rather than recall</a:t>
            </a:r>
          </a:p>
          <a:p>
            <a:pPr lvl="1" fontAlgn="base"/>
            <a:r>
              <a:rPr lang="en-IN" dirty="0"/>
              <a:t>Consistency and standards</a:t>
            </a:r>
          </a:p>
          <a:p>
            <a:pPr lvl="1" fontAlgn="base"/>
            <a:r>
              <a:rPr lang="en-IN" dirty="0"/>
              <a:t>User control and freedom</a:t>
            </a:r>
          </a:p>
          <a:p>
            <a:pPr lvl="1" fontAlgn="base"/>
            <a:r>
              <a:rPr lang="en-IN" dirty="0"/>
              <a:t>Match between system and the real world</a:t>
            </a:r>
          </a:p>
          <a:p>
            <a:pPr lvl="1" fontAlgn="base"/>
            <a:r>
              <a:rPr lang="en-IN" dirty="0"/>
              <a:t>Visibility of system status</a:t>
            </a:r>
          </a:p>
          <a:p>
            <a:pPr lvl="1" fontAlgn="base"/>
            <a:r>
              <a:rPr lang="en-IN" dirty="0"/>
              <a:t>Help users recognize, diagnose, and recover from errors</a:t>
            </a:r>
          </a:p>
          <a:p>
            <a:pPr lvl="1" fontAlgn="base"/>
            <a:r>
              <a:rPr lang="en-IN" dirty="0"/>
              <a:t>Error prevention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9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673-8E3E-4A7A-8879-ED94C68B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5296"/>
          </a:xfrm>
        </p:spPr>
        <p:txBody>
          <a:bodyPr>
            <a:normAutofit/>
          </a:bodyPr>
          <a:lstStyle/>
          <a:p>
            <a:r>
              <a:rPr lang="en-IN" sz="3200" dirty="0"/>
              <a:t>Usability (Qualitative)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3CB9-56A2-4193-83D4-75EB2973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358282"/>
            <a:ext cx="8911687" cy="529996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Heuristic Evaluation</a:t>
            </a:r>
          </a:p>
          <a:p>
            <a:pPr marL="0" indent="0">
              <a:spcBef>
                <a:spcPts val="0"/>
              </a:spcBef>
              <a:buNone/>
            </a:pPr>
            <a:endParaRPr lang="en-IN" sz="2400" dirty="0"/>
          </a:p>
          <a:p>
            <a:pPr marL="0" indent="0">
              <a:spcBef>
                <a:spcPts val="0"/>
              </a:spcBef>
              <a:buNone/>
            </a:pPr>
            <a:endParaRPr lang="en-IN" sz="800" dirty="0"/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Nielsen’s Ten Heuristic Principles</a:t>
            </a:r>
            <a:endParaRPr lang="en-IN" dirty="0"/>
          </a:p>
          <a:p>
            <a:pPr lvl="1" fontAlgn="base"/>
            <a:r>
              <a:rPr lang="en-IN" dirty="0"/>
              <a:t>Aesthetic and minimalist design</a:t>
            </a:r>
          </a:p>
          <a:p>
            <a:pPr lvl="1" fontAlgn="base"/>
            <a:r>
              <a:rPr lang="en-IN" dirty="0"/>
              <a:t>Help and documentation</a:t>
            </a:r>
          </a:p>
          <a:p>
            <a:pPr lvl="1" fontAlgn="base"/>
            <a:r>
              <a:rPr lang="en-IN" dirty="0"/>
              <a:t>Flexibility and efficiency of use</a:t>
            </a:r>
          </a:p>
          <a:p>
            <a:pPr lvl="1" fontAlgn="base"/>
            <a:r>
              <a:rPr lang="en-IN" dirty="0"/>
              <a:t>Recognition rather than recall</a:t>
            </a:r>
          </a:p>
          <a:p>
            <a:pPr lvl="1" fontAlgn="base"/>
            <a:r>
              <a:rPr lang="en-IN" dirty="0"/>
              <a:t>Consistency and standards</a:t>
            </a:r>
          </a:p>
          <a:p>
            <a:pPr lvl="1" fontAlgn="base"/>
            <a:r>
              <a:rPr lang="en-IN" dirty="0"/>
              <a:t>User control and freedom</a:t>
            </a:r>
          </a:p>
          <a:p>
            <a:pPr lvl="1" fontAlgn="base"/>
            <a:r>
              <a:rPr lang="en-IN" dirty="0"/>
              <a:t>Match between system and the real world</a:t>
            </a:r>
          </a:p>
          <a:p>
            <a:pPr lvl="1" fontAlgn="base"/>
            <a:r>
              <a:rPr lang="en-IN" dirty="0"/>
              <a:t>Visibility of system status</a:t>
            </a:r>
          </a:p>
          <a:p>
            <a:pPr lvl="1" fontAlgn="base"/>
            <a:r>
              <a:rPr lang="en-IN" dirty="0"/>
              <a:t>Help users recognize, diagnose, and recover from errors</a:t>
            </a:r>
          </a:p>
          <a:p>
            <a:pPr lvl="1" fontAlgn="base"/>
            <a:r>
              <a:rPr lang="en-IN" dirty="0"/>
              <a:t>Error prevention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A5EED-839A-48AE-BA51-B830B98596A3}"/>
              </a:ext>
            </a:extLst>
          </p:cNvPr>
          <p:cNvSpPr/>
          <p:nvPr/>
        </p:nvSpPr>
        <p:spPr>
          <a:xfrm>
            <a:off x="2894120" y="4944862"/>
            <a:ext cx="6152226" cy="145593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C3394-50E4-4748-BC03-E693E030B776}"/>
              </a:ext>
            </a:extLst>
          </p:cNvPr>
          <p:cNvSpPr/>
          <p:nvPr/>
        </p:nvSpPr>
        <p:spPr>
          <a:xfrm>
            <a:off x="2894120" y="3429001"/>
            <a:ext cx="6152226" cy="39727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78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0A4F-92F1-4E6B-9F21-FD9AEB7E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0D4C-0323-48C0-AE06-5F63C84E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User Testing using Think Aloud Technique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Participants were asked to perform 2 tasks and speak their thoughts out loud.</a:t>
            </a:r>
          </a:p>
          <a:p>
            <a:r>
              <a:rPr lang="en-IN" sz="2400" dirty="0"/>
              <a:t>A follow-up survey was administered.</a:t>
            </a:r>
          </a:p>
          <a:p>
            <a:r>
              <a:rPr lang="en-IN" sz="2400" dirty="0"/>
              <a:t>Quantitative and Qualitative metrics were obtained.</a:t>
            </a:r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426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2199-D269-48D5-9E69-E632B338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Usability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E5AB83-ED15-43D8-8FF3-DA210581A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268503"/>
              </p:ext>
            </p:extLst>
          </p:nvPr>
        </p:nvGraphicFramePr>
        <p:xfrm>
          <a:off x="2717212" y="1855432"/>
          <a:ext cx="5943600" cy="180848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43164667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213208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Participants’ Responses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54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Task Time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Range: 3 to 10 minutes</a:t>
                      </a:r>
                      <a:endParaRPr lang="en-IN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Average: 6 minutes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812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Participants did not notice prompt to pick color or size of the product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2/5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162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Participants complained about menus and filters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2/5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56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Participants complained about product titles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2/5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01189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A97EA83-0DD8-4521-9180-9E95AC52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2874" y="-9042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7B655-92C5-447E-BA20-1B460A79BD03}"/>
              </a:ext>
            </a:extLst>
          </p:cNvPr>
          <p:cNvSpPr txBox="1"/>
          <p:nvPr/>
        </p:nvSpPr>
        <p:spPr>
          <a:xfrm>
            <a:off x="2592925" y="1341976"/>
            <a:ext cx="3204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Quantitative Data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7285DB2-1930-4A00-BE16-4D91F07EE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440823"/>
              </p:ext>
            </p:extLst>
          </p:nvPr>
        </p:nvGraphicFramePr>
        <p:xfrm>
          <a:off x="1686757" y="3761571"/>
          <a:ext cx="3831364" cy="2774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210DFA3-F62B-4A32-B9F5-014EEA0E5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383430"/>
              </p:ext>
            </p:extLst>
          </p:nvPr>
        </p:nvGraphicFramePr>
        <p:xfrm>
          <a:off x="6096000" y="3857751"/>
          <a:ext cx="4025145" cy="267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0418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4296-A5D4-401B-8035-2A112A76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3404"/>
          </a:xfrm>
        </p:spPr>
        <p:txBody>
          <a:bodyPr>
            <a:normAutofit/>
          </a:bodyPr>
          <a:lstStyle/>
          <a:p>
            <a:r>
              <a:rPr lang="en-IN" sz="3200" dirty="0"/>
              <a:t>Usability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58B1-D8D4-4D7E-B79A-21CF3058F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168808"/>
            <a:ext cx="6244070" cy="12448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Qualitative Data</a:t>
            </a:r>
          </a:p>
          <a:p>
            <a:pPr marL="0" indent="0">
              <a:buNone/>
            </a:pPr>
            <a:r>
              <a:rPr lang="en-IN" sz="2000" dirty="0"/>
              <a:t>Some complaints – Too much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300C2-A936-4D08-A9E2-7D0A9B17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362103"/>
            <a:ext cx="6714586" cy="4543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213E3A-BE3E-42AD-9622-86476516E9A2}"/>
              </a:ext>
            </a:extLst>
          </p:cNvPr>
          <p:cNvSpPr/>
          <p:nvPr/>
        </p:nvSpPr>
        <p:spPr>
          <a:xfrm>
            <a:off x="2592925" y="3320249"/>
            <a:ext cx="1508558" cy="332912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B540F-DE38-4E5C-8364-A2825DF00483}"/>
              </a:ext>
            </a:extLst>
          </p:cNvPr>
          <p:cNvSpPr/>
          <p:nvPr/>
        </p:nvSpPr>
        <p:spPr>
          <a:xfrm>
            <a:off x="4190260" y="5404507"/>
            <a:ext cx="5015884" cy="124486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556F31-445D-4292-83BD-0C6575609BC1}"/>
              </a:ext>
            </a:extLst>
          </p:cNvPr>
          <p:cNvSpPr/>
          <p:nvPr/>
        </p:nvSpPr>
        <p:spPr>
          <a:xfrm>
            <a:off x="7306322" y="2413676"/>
            <a:ext cx="923278" cy="36503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70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B801-02BF-4593-AB65-DF39A29A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IN" sz="3200" dirty="0"/>
              <a:t>Usability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3DC0-09C0-4DEC-95BF-26843AE8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70986"/>
            <a:ext cx="8915400" cy="1040907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4400" dirty="0"/>
              <a:t>Qualitative Data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4400" dirty="0"/>
              <a:t>Some complaints – grouping of filters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727B-8391-4261-AFDA-266D7F79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311893"/>
            <a:ext cx="8546614" cy="42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95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673-8E3E-4A7A-8879-ED94C68B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5296"/>
          </a:xfrm>
        </p:spPr>
        <p:txBody>
          <a:bodyPr>
            <a:normAutofit/>
          </a:bodyPr>
          <a:lstStyle/>
          <a:p>
            <a:r>
              <a:rPr lang="en-IN" sz="3200" dirty="0"/>
              <a:t>Usability (Qualitative)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3CB9-56A2-4193-83D4-75EB2973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358282"/>
            <a:ext cx="8911687" cy="529996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Heuristic Evaluation</a:t>
            </a:r>
          </a:p>
          <a:p>
            <a:pPr marL="0" indent="0">
              <a:spcBef>
                <a:spcPts val="0"/>
              </a:spcBef>
              <a:buNone/>
            </a:pPr>
            <a:endParaRPr lang="en-IN" sz="2400" dirty="0"/>
          </a:p>
          <a:p>
            <a:pPr marL="0" indent="0">
              <a:spcBef>
                <a:spcPts val="0"/>
              </a:spcBef>
              <a:buNone/>
            </a:pPr>
            <a:endParaRPr lang="en-IN" sz="800" dirty="0"/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Nielsen’s Ten Heuristic Principles</a:t>
            </a:r>
            <a:endParaRPr lang="en-IN" dirty="0"/>
          </a:p>
          <a:p>
            <a:pPr lvl="1" fontAlgn="base"/>
            <a:r>
              <a:rPr lang="en-IN" dirty="0"/>
              <a:t>Aesthetic and minimalist design</a:t>
            </a:r>
          </a:p>
          <a:p>
            <a:pPr lvl="1" fontAlgn="base"/>
            <a:r>
              <a:rPr lang="en-IN" dirty="0"/>
              <a:t>Help and documentation</a:t>
            </a:r>
          </a:p>
          <a:p>
            <a:pPr lvl="1" fontAlgn="base"/>
            <a:r>
              <a:rPr lang="en-IN" dirty="0"/>
              <a:t>Flexibility and efficiency of use</a:t>
            </a:r>
          </a:p>
          <a:p>
            <a:pPr lvl="1" fontAlgn="base"/>
            <a:r>
              <a:rPr lang="en-IN" dirty="0"/>
              <a:t>Recognition rather than recall</a:t>
            </a:r>
          </a:p>
          <a:p>
            <a:pPr lvl="1" fontAlgn="base"/>
            <a:r>
              <a:rPr lang="en-IN" dirty="0"/>
              <a:t>Consistency and standards</a:t>
            </a:r>
          </a:p>
          <a:p>
            <a:pPr lvl="1" fontAlgn="base"/>
            <a:r>
              <a:rPr lang="en-IN" dirty="0"/>
              <a:t>User control and freedom</a:t>
            </a:r>
          </a:p>
          <a:p>
            <a:pPr lvl="1" fontAlgn="base"/>
            <a:r>
              <a:rPr lang="en-IN" dirty="0"/>
              <a:t>Match between system and the real world</a:t>
            </a:r>
          </a:p>
          <a:p>
            <a:pPr lvl="1" fontAlgn="base"/>
            <a:r>
              <a:rPr lang="en-IN" dirty="0"/>
              <a:t>Visibility of system status</a:t>
            </a:r>
          </a:p>
          <a:p>
            <a:pPr lvl="1" fontAlgn="base"/>
            <a:r>
              <a:rPr lang="en-IN" dirty="0"/>
              <a:t>Help users recognize, diagnose, and recover from errors</a:t>
            </a:r>
          </a:p>
          <a:p>
            <a:pPr lvl="1" fontAlgn="base"/>
            <a:r>
              <a:rPr lang="en-IN" dirty="0"/>
              <a:t>Error prevention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A5EED-839A-48AE-BA51-B830B98596A3}"/>
              </a:ext>
            </a:extLst>
          </p:cNvPr>
          <p:cNvSpPr/>
          <p:nvPr/>
        </p:nvSpPr>
        <p:spPr>
          <a:xfrm>
            <a:off x="2894120" y="4944862"/>
            <a:ext cx="6152226" cy="145593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C3394-50E4-4748-BC03-E693E030B776}"/>
              </a:ext>
            </a:extLst>
          </p:cNvPr>
          <p:cNvSpPr/>
          <p:nvPr/>
        </p:nvSpPr>
        <p:spPr>
          <a:xfrm>
            <a:off x="2894120" y="3429001"/>
            <a:ext cx="6152226" cy="39727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10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0E95-567E-4191-8BFF-6D1377C9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Usability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81EC-55DD-419F-8BEA-BC1F82E8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1423"/>
            <a:ext cx="8915400" cy="582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Improve Discoverability of Feedback/Error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C5522-1CCB-43AF-AD87-8251B363B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42" t="43311" r="20009" b="1"/>
          <a:stretch/>
        </p:blipFill>
        <p:spPr>
          <a:xfrm>
            <a:off x="3889899" y="2353023"/>
            <a:ext cx="4412202" cy="35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0E95-567E-4191-8BFF-6D1377C9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Usability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81EC-55DD-419F-8BEA-BC1F82E8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1423"/>
            <a:ext cx="8915400" cy="582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Improve Feedforward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3A85A1-6ACB-4FBF-B5DE-946EB946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74" y="2981703"/>
            <a:ext cx="6669749" cy="161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02AB1-087B-4E59-ACE1-65ED02B0F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3" r="1707"/>
          <a:stretch/>
        </p:blipFill>
        <p:spPr>
          <a:xfrm>
            <a:off x="687387" y="2094390"/>
            <a:ext cx="8915401" cy="615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EB2BC4-F861-4632-9C38-D654A874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34" y="738075"/>
            <a:ext cx="3056566" cy="61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0DA2-A8A9-5F46-8F9C-58860C27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651ED-D216-6B47-B572-26BDCFC5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904999"/>
            <a:ext cx="7694075" cy="4377663"/>
          </a:xfrm>
        </p:spPr>
      </p:pic>
    </p:spTree>
    <p:extLst>
      <p:ext uri="{BB962C8B-B14F-4D97-AF65-F5344CB8AC3E}">
        <p14:creationId xmlns:p14="http://schemas.microsoft.com/office/powerpoint/2010/main" val="357308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0E95-567E-4191-8BFF-6D1377C9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4173"/>
          </a:xfrm>
        </p:spPr>
        <p:txBody>
          <a:bodyPr>
            <a:normAutofit/>
          </a:bodyPr>
          <a:lstStyle/>
          <a:p>
            <a:r>
              <a:rPr lang="en-IN" sz="3200" dirty="0"/>
              <a:t>Usability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81EC-55DD-419F-8BEA-BC1F82E8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1423"/>
            <a:ext cx="8915400" cy="582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Improve Grouping of 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6CEC5-F4BC-4F10-B081-990C5F48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094390"/>
            <a:ext cx="8546614" cy="42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D64F-344A-4E55-A1E2-DC43613B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2054-5EAE-48B0-A03A-F8016E43D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Uncover pain-points of users.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Provide recommendations to improve usability and design to meet user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23229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2FF-6FB8-4AE0-9F17-A5978D27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847" y="2586075"/>
            <a:ext cx="4500334" cy="1249078"/>
          </a:xfrm>
        </p:spPr>
        <p:txBody>
          <a:bodyPr>
            <a:noAutofit/>
          </a:bodyPr>
          <a:lstStyle/>
          <a:p>
            <a:r>
              <a:rPr lang="en-IN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968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A473-37D9-4F4B-BCA0-2D68E8BA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59" y="624110"/>
            <a:ext cx="9374154" cy="1280890"/>
          </a:xfrm>
        </p:spPr>
        <p:txBody>
          <a:bodyPr>
            <a:normAutofit/>
          </a:bodyPr>
          <a:lstStyle/>
          <a:p>
            <a:r>
              <a:rPr lang="en-US" sz="3200" dirty="0"/>
              <a:t>   Searching For Product (Interface Evaluation)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986D-9367-0A48-A46D-56798729B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Always present at the top of all web pages</a:t>
            </a:r>
          </a:p>
          <a:p>
            <a:endParaRPr lang="en-US" dirty="0"/>
          </a:p>
          <a:p>
            <a:r>
              <a:rPr lang="en-US" sz="2400" dirty="0"/>
              <a:t>Good Usability as it is intuitive and fast to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F2CF1-D236-2648-BF0C-0E73154C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8669116" cy="7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1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F0EB-94CD-CA42-B269-06D94927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065" y="624110"/>
            <a:ext cx="9206548" cy="1280890"/>
          </a:xfrm>
        </p:spPr>
        <p:txBody>
          <a:bodyPr>
            <a:normAutofit/>
          </a:bodyPr>
          <a:lstStyle/>
          <a:p>
            <a:r>
              <a:rPr lang="en-US" sz="3200" dirty="0"/>
              <a:t>  Landing Page (Interface Evaluation)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D3310F-72AC-B041-A015-0354A05E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206548" cy="440436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2000" dirty="0"/>
              <a:t>Products having common characteristics (under discount, similar categories, etc.) are grouped together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F5FD42A-237B-D44E-8E9D-067BC630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5060845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3775-3F78-8944-92BE-309D96BD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397" y="624110"/>
            <a:ext cx="9044216" cy="1280890"/>
          </a:xfrm>
        </p:spPr>
        <p:txBody>
          <a:bodyPr>
            <a:normAutofit/>
          </a:bodyPr>
          <a:lstStyle/>
          <a:p>
            <a:r>
              <a:rPr lang="en-US" sz="3200" dirty="0"/>
              <a:t>Product List (Interface Evaluation)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A28CD5-872A-D64A-A2EF-747D66AC7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3291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Asa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Products are displayed from top to bottom in order of relevance hence this design is very intuitive. </a:t>
            </a:r>
          </a:p>
          <a:p>
            <a:r>
              <a:rPr lang="en-US" dirty="0"/>
              <a:t>Users have a tendency to scan from top to bottom.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54844DF-E0B9-8340-BE8E-A5DF3E54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2133599"/>
            <a:ext cx="5148899" cy="25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637F-3A51-DA47-81C3-21270E5B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01" y="624110"/>
            <a:ext cx="9147911" cy="1280890"/>
          </a:xfrm>
        </p:spPr>
        <p:txBody>
          <a:bodyPr>
            <a:normAutofit/>
          </a:bodyPr>
          <a:lstStyle/>
          <a:p>
            <a:r>
              <a:rPr lang="en-US" sz="3200" dirty="0"/>
              <a:t>Purchasing a Product (Interface Evaluation)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4C435-CC91-B94D-A443-61C8ABCF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good affordance in the “Buy Now” and “Add to Cart” buttons.</a:t>
            </a:r>
          </a:p>
          <a:p>
            <a:endParaRPr lang="en-US" dirty="0"/>
          </a:p>
        </p:txBody>
      </p:sp>
      <p:pic>
        <p:nvPicPr>
          <p:cNvPr id="1026" name="Picture 2" descr="https://lh5.googleusercontent.com/nFrIOhfI7F7oe5B2shmknENwDIAJWO-dpsMWADGocpZ5Mj4rYiXaRooANvp60my4ICEMkYDja7N9yz-RjmX5fzN1qx9DLHlJ22kf7Er2GEtRS4CKzxk2C-KFGtU2uU1nu5m6Db2E">
            <a:extLst>
              <a:ext uri="{FF2B5EF4-FFF2-40B4-BE49-F238E27FC236}">
                <a16:creationId xmlns:a16="http://schemas.microsoft.com/office/drawing/2014/main" id="{C617BC1F-B791-2C4D-A893-426AB23E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133600"/>
            <a:ext cx="51435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5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7DDD-1A88-5B43-8ADF-319AF8A3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24110"/>
            <a:ext cx="8915400" cy="1280890"/>
          </a:xfrm>
        </p:spPr>
        <p:txBody>
          <a:bodyPr>
            <a:normAutofit/>
          </a:bodyPr>
          <a:lstStyle/>
          <a:p>
            <a:r>
              <a:rPr lang="en-US" sz="3200" dirty="0"/>
              <a:t>Purchasing a Product (Interface Evaluation)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588D-80D5-CE43-AF79-1CA534A3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014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buy buttons are distinctly colored thus making the task flow easily detectable. </a:t>
            </a:r>
          </a:p>
        </p:txBody>
      </p:sp>
      <p:pic>
        <p:nvPicPr>
          <p:cNvPr id="2056" name="Picture 8" descr="https://lh3.googleusercontent.com/20_46E4XaeDq5dkjskr5o6xWUANMG-FwhynGQRcPks8kp7U_wWjI1VgTiKTWNu8pRIo0sC3ZWtdjni_t9rEazHIRlWvnaLkQ9vtxLdXb9eXaU0cspIcehOagFhO560R41SEDz2Hc">
            <a:extLst>
              <a:ext uri="{FF2B5EF4-FFF2-40B4-BE49-F238E27FC236}">
                <a16:creationId xmlns:a16="http://schemas.microsoft.com/office/drawing/2014/main" id="{2519339A-4564-0C41-989D-1946212D5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133600"/>
            <a:ext cx="4739640" cy="33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0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BF32-C51D-1C4E-AB90-6E8A7C42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05" y="624110"/>
            <a:ext cx="9211618" cy="1044434"/>
          </a:xfrm>
        </p:spPr>
        <p:txBody>
          <a:bodyPr>
            <a:normAutofit/>
          </a:bodyPr>
          <a:lstStyle/>
          <a:p>
            <a:r>
              <a:rPr lang="en-US" sz="3200" dirty="0"/>
              <a:t>Managing User Profiles(Interface Evaluation)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390367E-604E-48A6-ADE3-9BB008B5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143" y="2613320"/>
            <a:ext cx="5567680" cy="1915446"/>
          </a:xfrm>
        </p:spPr>
        <p:txBody>
          <a:bodyPr>
            <a:normAutofit/>
          </a:bodyPr>
          <a:lstStyle/>
          <a:p>
            <a:r>
              <a:rPr lang="en-US" sz="2400" dirty="0"/>
              <a:t>Multiple Sign in and Join options in landing page</a:t>
            </a:r>
          </a:p>
          <a:p>
            <a:r>
              <a:rPr lang="en-US" sz="2400" dirty="0"/>
              <a:t>Redundant information on title bar with no action associated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https://lh5.googleusercontent.com/xxzkEHGCR6DNAwsD8t0ZiVhJF_JtWbSDg83fADSZajy9BBIvLHE9tagzUnh4CW6oI6ZcjiLHiS6TM9v9mZJPbHMNJSe7Px7c8BPPSyTeHUVZt6T2M6JV-jZojLpU_qelYZuNSxMC-AnR6QHcSA">
            <a:extLst>
              <a:ext uri="{FF2B5EF4-FFF2-40B4-BE49-F238E27FC236}">
                <a16:creationId xmlns:a16="http://schemas.microsoft.com/office/drawing/2014/main" id="{41791C5F-7061-4C8F-9BF1-E0320C02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05" y="1905000"/>
            <a:ext cx="3368676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0499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959</Words>
  <Application>Microsoft Macintosh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</vt:lpstr>
      <vt:lpstr>Century Gothic</vt:lpstr>
      <vt:lpstr>Times New Roman</vt:lpstr>
      <vt:lpstr>Wingdings 3</vt:lpstr>
      <vt:lpstr>Wisp</vt:lpstr>
      <vt:lpstr>Usability Evaluation of AliExpress </vt:lpstr>
      <vt:lpstr>Product Selection &amp; Description</vt:lpstr>
      <vt:lpstr>System Flow</vt:lpstr>
      <vt:lpstr>   Searching For Product (Interface Evaluation)</vt:lpstr>
      <vt:lpstr>  Landing Page (Interface Evaluation)</vt:lpstr>
      <vt:lpstr>Product List (Interface Evaluation)</vt:lpstr>
      <vt:lpstr>Purchasing a Product (Interface Evaluation)</vt:lpstr>
      <vt:lpstr>Purchasing a Product (Interface Evaluation)</vt:lpstr>
      <vt:lpstr>Managing User Profiles(Interface Evaluation)</vt:lpstr>
      <vt:lpstr>Managing User Profiles (Interface Evaluation)</vt:lpstr>
      <vt:lpstr>Managing User Profiles (Interface Evaluation)</vt:lpstr>
      <vt:lpstr>Searching For Product (Comparative Study)</vt:lpstr>
      <vt:lpstr>Searching For Product (Comparative Study)</vt:lpstr>
      <vt:lpstr>Purchasing Product (Comparative Study)</vt:lpstr>
      <vt:lpstr>PowerPoint Presentation</vt:lpstr>
      <vt:lpstr>User Accounts (Comparative Study)</vt:lpstr>
      <vt:lpstr>Manage User Profile (Comparative Study)</vt:lpstr>
      <vt:lpstr>User Profiling</vt:lpstr>
      <vt:lpstr>Usability Metrics</vt:lpstr>
      <vt:lpstr>Usability (Qualitative) Metrics</vt:lpstr>
      <vt:lpstr>Usability (Qualitative) Metrics</vt:lpstr>
      <vt:lpstr>Usability (Qualitative) Metrics</vt:lpstr>
      <vt:lpstr>Usability Metrics</vt:lpstr>
      <vt:lpstr>Usability Metrics</vt:lpstr>
      <vt:lpstr>Usability Metrics</vt:lpstr>
      <vt:lpstr>Usability Metrics</vt:lpstr>
      <vt:lpstr>Usability (Qualitative) Metrics</vt:lpstr>
      <vt:lpstr>Usability Enhancements</vt:lpstr>
      <vt:lpstr>Usability Enhancements</vt:lpstr>
      <vt:lpstr>Usability Enhancements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Evaluation of AliExpress</dc:title>
  <dc:creator>Sheethal H N</dc:creator>
  <cp:lastModifiedBy>Microsoft Office User</cp:lastModifiedBy>
  <cp:revision>33</cp:revision>
  <dcterms:created xsi:type="dcterms:W3CDTF">2018-10-12T06:08:40Z</dcterms:created>
  <dcterms:modified xsi:type="dcterms:W3CDTF">2018-10-12T18:54:37Z</dcterms:modified>
</cp:coreProperties>
</file>